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tif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8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9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0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1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2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11.xml" ContentType="application/vnd.openxmlformats-officedocument.presentationml.notesSlide+xml"/>
  <Override PartName="/ppt/charts/chart33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drawings/drawing3.xml" ContentType="application/vnd.openxmlformats-officedocument.drawingml.chartshapes+xml"/>
  <Override PartName="/ppt/charts/chart34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5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6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7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8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9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2" r:id="rId1"/>
  </p:sldMasterIdLst>
  <p:notesMasterIdLst>
    <p:notesMasterId r:id="rId38"/>
  </p:notesMasterIdLst>
  <p:sldIdLst>
    <p:sldId id="597" r:id="rId2"/>
    <p:sldId id="592" r:id="rId3"/>
    <p:sldId id="593" r:id="rId4"/>
    <p:sldId id="598" r:id="rId5"/>
    <p:sldId id="594" r:id="rId6"/>
    <p:sldId id="585" r:id="rId7"/>
    <p:sldId id="595" r:id="rId8"/>
    <p:sldId id="507" r:id="rId9"/>
    <p:sldId id="509" r:id="rId10"/>
    <p:sldId id="551" r:id="rId11"/>
    <p:sldId id="596" r:id="rId12"/>
    <p:sldId id="511" r:id="rId13"/>
    <p:sldId id="512" r:id="rId14"/>
    <p:sldId id="589" r:id="rId15"/>
    <p:sldId id="553" r:id="rId16"/>
    <p:sldId id="554" r:id="rId17"/>
    <p:sldId id="555" r:id="rId18"/>
    <p:sldId id="616" r:id="rId19"/>
    <p:sldId id="528" r:id="rId20"/>
    <p:sldId id="575" r:id="rId21"/>
    <p:sldId id="599" r:id="rId22"/>
    <p:sldId id="600" r:id="rId23"/>
    <p:sldId id="601" r:id="rId24"/>
    <p:sldId id="602" r:id="rId25"/>
    <p:sldId id="603" r:id="rId26"/>
    <p:sldId id="604" r:id="rId27"/>
    <p:sldId id="605" r:id="rId28"/>
    <p:sldId id="606" r:id="rId29"/>
    <p:sldId id="607" r:id="rId30"/>
    <p:sldId id="608" r:id="rId31"/>
    <p:sldId id="609" r:id="rId32"/>
    <p:sldId id="610" r:id="rId33"/>
    <p:sldId id="611" r:id="rId34"/>
    <p:sldId id="612" r:id="rId35"/>
    <p:sldId id="613" r:id="rId36"/>
    <p:sldId id="61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0096FF"/>
    <a:srgbClr val="76D6FF"/>
    <a:srgbClr val="FF8AD8"/>
    <a:srgbClr val="D6D6D6"/>
    <a:srgbClr val="00FF00"/>
    <a:srgbClr val="D5FC79"/>
    <a:srgbClr val="EBEBEB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0" autoAdjust="0"/>
    <p:restoredTop sz="94851" autoAdjust="0"/>
  </p:normalViewPr>
  <p:slideViewPr>
    <p:cSldViewPr snapToObjects="1">
      <p:cViewPr>
        <p:scale>
          <a:sx n="110" d="100"/>
          <a:sy n="110" d="100"/>
        </p:scale>
        <p:origin x="384" y="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1" Type="http://schemas.microsoft.com/office/2011/relationships/chartStyle" Target="style10.xml"/><Relationship Id="rId2" Type="http://schemas.microsoft.com/office/2011/relationships/chartColorStyle" Target="colors10.xml"/><Relationship Id="rId3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1" Type="http://schemas.microsoft.com/office/2011/relationships/chartStyle" Target="style11.xml"/><Relationship Id="rId2" Type="http://schemas.microsoft.com/office/2011/relationships/chartColorStyle" Target="colors11.xml"/><Relationship Id="rId3" Type="http://schemas.openxmlformats.org/officeDocument/2006/relationships/package" Target="../embeddings/Microsoft_Excel_Worksheet11.xlsx"/></Relationships>
</file>

<file path=ppt/charts/_rels/chart14.xml.rels><?xml version="1.0" encoding="UTF-8" standalone="yes"?>
<Relationships xmlns="http://schemas.openxmlformats.org/package/2006/relationships"><Relationship Id="rId1" Type="http://schemas.microsoft.com/office/2011/relationships/chartStyle" Target="style12.xml"/><Relationship Id="rId2" Type="http://schemas.microsoft.com/office/2011/relationships/chartColorStyle" Target="colors12.xml"/><Relationship Id="rId3" Type="http://schemas.openxmlformats.org/officeDocument/2006/relationships/package" Target="../embeddings/Microsoft_Excel_Worksheet12.xlsx"/></Relationships>
</file>

<file path=ppt/charts/_rels/chart15.xml.rels><?xml version="1.0" encoding="UTF-8" standalone="yes"?>
<Relationships xmlns="http://schemas.openxmlformats.org/package/2006/relationships"><Relationship Id="rId1" Type="http://schemas.microsoft.com/office/2011/relationships/chartStyle" Target="style13.xml"/><Relationship Id="rId2" Type="http://schemas.microsoft.com/office/2011/relationships/chartColorStyle" Target="colors13.xml"/><Relationship Id="rId3" Type="http://schemas.openxmlformats.org/officeDocument/2006/relationships/package" Target="../embeddings/Microsoft_Excel_Worksheet13.xlsx"/></Relationships>
</file>

<file path=ppt/charts/_rels/chart16.xml.rels><?xml version="1.0" encoding="UTF-8" standalone="yes"?>
<Relationships xmlns="http://schemas.openxmlformats.org/package/2006/relationships"><Relationship Id="rId1" Type="http://schemas.microsoft.com/office/2011/relationships/chartStyle" Target="style14.xml"/><Relationship Id="rId2" Type="http://schemas.microsoft.com/office/2011/relationships/chartColorStyle" Target="colors14.xml"/><Relationship Id="rId3" Type="http://schemas.openxmlformats.org/officeDocument/2006/relationships/package" Target="../embeddings/Microsoft_Excel_Worksheet14.xlsx"/></Relationships>
</file>

<file path=ppt/charts/_rels/chart17.xml.rels><?xml version="1.0" encoding="UTF-8" standalone="yes"?>
<Relationships xmlns="http://schemas.openxmlformats.org/package/2006/relationships"><Relationship Id="rId1" Type="http://schemas.microsoft.com/office/2011/relationships/chartStyle" Target="style15.xml"/><Relationship Id="rId2" Type="http://schemas.microsoft.com/office/2011/relationships/chartColorStyle" Target="colors15.xml"/><Relationship Id="rId3" Type="http://schemas.openxmlformats.org/officeDocument/2006/relationships/package" Target="../embeddings/Microsoft_Excel_Worksheet15.xlsx"/></Relationships>
</file>

<file path=ppt/charts/_rels/chart18.xml.rels><?xml version="1.0" encoding="UTF-8" standalone="yes"?>
<Relationships xmlns="http://schemas.openxmlformats.org/package/2006/relationships"><Relationship Id="rId1" Type="http://schemas.microsoft.com/office/2011/relationships/chartStyle" Target="style16.xml"/><Relationship Id="rId2" Type="http://schemas.microsoft.com/office/2011/relationships/chartColorStyle" Target="colors16.xml"/><Relationship Id="rId3" Type="http://schemas.openxmlformats.org/officeDocument/2006/relationships/package" Target="../embeddings/Microsoft_Excel_Worksheet16.xlsx"/></Relationships>
</file>

<file path=ppt/charts/_rels/chart19.xml.rels><?xml version="1.0" encoding="UTF-8" standalone="yes"?>
<Relationships xmlns="http://schemas.openxmlformats.org/package/2006/relationships"><Relationship Id="rId1" Type="http://schemas.microsoft.com/office/2011/relationships/chartStyle" Target="style17.xml"/><Relationship Id="rId2" Type="http://schemas.microsoft.com/office/2011/relationships/chartColorStyle" Target="colors17.xml"/><Relationship Id="rId3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microsoft.com/office/2011/relationships/chartStyle" Target="style18.xml"/><Relationship Id="rId2" Type="http://schemas.microsoft.com/office/2011/relationships/chartColorStyle" Target="colors18.xml"/><Relationship Id="rId3" Type="http://schemas.openxmlformats.org/officeDocument/2006/relationships/package" Target="../embeddings/Microsoft_Excel_Worksheet18.xlsx"/></Relationships>
</file>

<file path=ppt/charts/_rels/chart21.xml.rels><?xml version="1.0" encoding="UTF-8" standalone="yes"?>
<Relationships xmlns="http://schemas.openxmlformats.org/package/2006/relationships"><Relationship Id="rId1" Type="http://schemas.microsoft.com/office/2011/relationships/chartStyle" Target="style19.xml"/><Relationship Id="rId2" Type="http://schemas.microsoft.com/office/2011/relationships/chartColorStyle" Target="colors19.xml"/><Relationship Id="rId3" Type="http://schemas.openxmlformats.org/officeDocument/2006/relationships/package" Target="../embeddings/Microsoft_Excel_Worksheet19.xlsx"/></Relationships>
</file>

<file path=ppt/charts/_rels/chart22.xml.rels><?xml version="1.0" encoding="UTF-8" standalone="yes"?>
<Relationships xmlns="http://schemas.openxmlformats.org/package/2006/relationships"><Relationship Id="rId1" Type="http://schemas.microsoft.com/office/2011/relationships/chartStyle" Target="style20.xml"/><Relationship Id="rId2" Type="http://schemas.microsoft.com/office/2011/relationships/chartColorStyle" Target="colors20.xml"/><Relationship Id="rId3" Type="http://schemas.openxmlformats.org/officeDocument/2006/relationships/package" Target="../embeddings/Microsoft_Excel_Worksheet20.xlsx"/></Relationships>
</file>

<file path=ppt/charts/_rels/chart23.xml.rels><?xml version="1.0" encoding="UTF-8" standalone="yes"?>
<Relationships xmlns="http://schemas.openxmlformats.org/package/2006/relationships"><Relationship Id="rId1" Type="http://schemas.microsoft.com/office/2011/relationships/chartStyle" Target="style21.xml"/><Relationship Id="rId2" Type="http://schemas.microsoft.com/office/2011/relationships/chartColorStyle" Target="colors21.xml"/><Relationship Id="rId3" Type="http://schemas.openxmlformats.org/officeDocument/2006/relationships/oleObject" Target="NULL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microsoft.com/office/2011/relationships/chartStyle" Target="style22.xml"/><Relationship Id="rId2" Type="http://schemas.microsoft.com/office/2011/relationships/chartColorStyle" Target="colors22.xml"/><Relationship Id="rId3" Type="http://schemas.openxmlformats.org/officeDocument/2006/relationships/package" Target="../embeddings/Microsoft_Excel_Worksheet21.xlsx"/></Relationships>
</file>

<file path=ppt/charts/_rels/chart25.xml.rels><?xml version="1.0" encoding="UTF-8" standalone="yes"?>
<Relationships xmlns="http://schemas.openxmlformats.org/package/2006/relationships"><Relationship Id="rId1" Type="http://schemas.microsoft.com/office/2011/relationships/chartStyle" Target="style23.xml"/><Relationship Id="rId2" Type="http://schemas.microsoft.com/office/2011/relationships/chartColorStyle" Target="colors23.xml"/><Relationship Id="rId3" Type="http://schemas.openxmlformats.org/officeDocument/2006/relationships/package" Target="../embeddings/Microsoft_Excel_Worksheet22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Users/spaulpandian/Desktop/Professional/Excel%20Sheets/Daily%20Graphs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microsoft.com/office/2011/relationships/chartStyle" Target="style24.xml"/><Relationship Id="rId2" Type="http://schemas.microsoft.com/office/2011/relationships/chartColorStyle" Target="colors24.xml"/><Relationship Id="rId3" Type="http://schemas.openxmlformats.org/officeDocument/2006/relationships/oleObject" Target="file://localhost/Users/spaulpandian/Desktop/Professional/Excel%20Sheets/Daily%20Graphs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microsoft.com/office/2011/relationships/chartStyle" Target="style25.xml"/><Relationship Id="rId2" Type="http://schemas.microsoft.com/office/2011/relationships/chartColorStyle" Target="colors25.xml"/><Relationship Id="rId3" Type="http://schemas.openxmlformats.org/officeDocument/2006/relationships/package" Target="../embeddings/Microsoft_Excel_Worksheet23.xlsx"/></Relationships>
</file>

<file path=ppt/charts/_rels/chart29.xml.rels><?xml version="1.0" encoding="UTF-8" standalone="yes"?>
<Relationships xmlns="http://schemas.openxmlformats.org/package/2006/relationships"><Relationship Id="rId1" Type="http://schemas.microsoft.com/office/2011/relationships/chartStyle" Target="style26.xml"/><Relationship Id="rId2" Type="http://schemas.microsoft.com/office/2011/relationships/chartColorStyle" Target="colors26.xml"/><Relationship Id="rId3" Type="http://schemas.openxmlformats.org/officeDocument/2006/relationships/package" Target="../embeddings/Microsoft_Excel_Worksheet24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microsoft.com/office/2011/relationships/chartStyle" Target="style27.xml"/><Relationship Id="rId2" Type="http://schemas.microsoft.com/office/2011/relationships/chartColorStyle" Target="colors27.xml"/><Relationship Id="rId3" Type="http://schemas.openxmlformats.org/officeDocument/2006/relationships/package" Target="../embeddings/Microsoft_Excel_Worksheet25.xlsx"/></Relationships>
</file>

<file path=ppt/charts/_rels/chart31.xml.rels><?xml version="1.0" encoding="UTF-8" standalone="yes"?>
<Relationships xmlns="http://schemas.openxmlformats.org/package/2006/relationships"><Relationship Id="rId1" Type="http://schemas.microsoft.com/office/2011/relationships/chartStyle" Target="style28.xml"/><Relationship Id="rId2" Type="http://schemas.microsoft.com/office/2011/relationships/chartColorStyle" Target="colors28.xml"/><Relationship Id="rId3" Type="http://schemas.openxmlformats.org/officeDocument/2006/relationships/package" Target="../embeddings/Microsoft_Excel_Worksheet26.xlsx"/></Relationships>
</file>

<file path=ppt/charts/_rels/chart32.xml.rels><?xml version="1.0" encoding="UTF-8" standalone="yes"?>
<Relationships xmlns="http://schemas.openxmlformats.org/package/2006/relationships"><Relationship Id="rId1" Type="http://schemas.microsoft.com/office/2011/relationships/chartStyle" Target="style29.xml"/><Relationship Id="rId2" Type="http://schemas.microsoft.com/office/2011/relationships/chartColorStyle" Target="colors29.xml"/><Relationship Id="rId3" Type="http://schemas.openxmlformats.org/officeDocument/2006/relationships/package" Target="../embeddings/Microsoft_Excel_Worksheet27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4" Type="http://schemas.openxmlformats.org/officeDocument/2006/relationships/chartUserShapes" Target="../drawings/drawing3.xml"/><Relationship Id="rId1" Type="http://schemas.microsoft.com/office/2011/relationships/chartStyle" Target="style30.xml"/><Relationship Id="rId2" Type="http://schemas.microsoft.com/office/2011/relationships/chartColorStyle" Target="colors30.xml"/></Relationships>
</file>

<file path=ppt/charts/_rels/chart34.xml.rels><?xml version="1.0" encoding="UTF-8" standalone="yes"?>
<Relationships xmlns="http://schemas.openxmlformats.org/package/2006/relationships"><Relationship Id="rId1" Type="http://schemas.microsoft.com/office/2011/relationships/chartStyle" Target="style31.xml"/><Relationship Id="rId2" Type="http://schemas.microsoft.com/office/2011/relationships/chartColorStyle" Target="colors31.xml"/><Relationship Id="rId3" Type="http://schemas.openxmlformats.org/officeDocument/2006/relationships/package" Target="../embeddings/Microsoft_Excel_Worksheet29.xlsx"/></Relationships>
</file>

<file path=ppt/charts/_rels/chart35.xml.rels><?xml version="1.0" encoding="UTF-8" standalone="yes"?>
<Relationships xmlns="http://schemas.openxmlformats.org/package/2006/relationships"><Relationship Id="rId1" Type="http://schemas.microsoft.com/office/2011/relationships/chartStyle" Target="style32.xml"/><Relationship Id="rId2" Type="http://schemas.microsoft.com/office/2011/relationships/chartColorStyle" Target="colors32.xml"/><Relationship Id="rId3" Type="http://schemas.openxmlformats.org/officeDocument/2006/relationships/package" Target="../embeddings/Microsoft_Excel_Worksheet30.xlsx"/></Relationships>
</file>

<file path=ppt/charts/_rels/chart36.xml.rels><?xml version="1.0" encoding="UTF-8" standalone="yes"?>
<Relationships xmlns="http://schemas.openxmlformats.org/package/2006/relationships"><Relationship Id="rId1" Type="http://schemas.microsoft.com/office/2011/relationships/chartStyle" Target="style33.xml"/><Relationship Id="rId2" Type="http://schemas.microsoft.com/office/2011/relationships/chartColorStyle" Target="colors33.xml"/><Relationship Id="rId3" Type="http://schemas.openxmlformats.org/officeDocument/2006/relationships/package" Target="../embeddings/Microsoft_Excel_Worksheet31.xlsx"/></Relationships>
</file>

<file path=ppt/charts/_rels/chart37.xml.rels><?xml version="1.0" encoding="UTF-8" standalone="yes"?>
<Relationships xmlns="http://schemas.openxmlformats.org/package/2006/relationships"><Relationship Id="rId1" Type="http://schemas.microsoft.com/office/2011/relationships/chartStyle" Target="style34.xml"/><Relationship Id="rId2" Type="http://schemas.microsoft.com/office/2011/relationships/chartColorStyle" Target="colors34.xml"/><Relationship Id="rId3" Type="http://schemas.openxmlformats.org/officeDocument/2006/relationships/package" Target="../embeddings/Microsoft_Excel_Worksheet32.xlsx"/></Relationships>
</file>

<file path=ppt/charts/_rels/chart38.xml.rels><?xml version="1.0" encoding="UTF-8" standalone="yes"?>
<Relationships xmlns="http://schemas.openxmlformats.org/package/2006/relationships"><Relationship Id="rId1" Type="http://schemas.microsoft.com/office/2011/relationships/chartStyle" Target="style35.xml"/><Relationship Id="rId2" Type="http://schemas.microsoft.com/office/2011/relationships/chartColorStyle" Target="colors35.xml"/><Relationship Id="rId3" Type="http://schemas.openxmlformats.org/officeDocument/2006/relationships/package" Target="../embeddings/Microsoft_Excel_Worksheet33.xlsx"/></Relationships>
</file>

<file path=ppt/charts/_rels/chart39.xml.rels><?xml version="1.0" encoding="UTF-8" standalone="yes"?>
<Relationships xmlns="http://schemas.openxmlformats.org/package/2006/relationships"><Relationship Id="rId1" Type="http://schemas.microsoft.com/office/2011/relationships/chartStyle" Target="style36.xml"/><Relationship Id="rId2" Type="http://schemas.microsoft.com/office/2011/relationships/chartColorStyle" Target="colors36.xml"/><Relationship Id="rId3" Type="http://schemas.openxmlformats.org/officeDocument/2006/relationships/package" Target="../embeddings/Microsoft_Excel_Worksheet34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ulpandian\Desktop\New\Daily%20reports\August\Yield%20August.xlsx" TargetMode="External"/><Relationship Id="rId2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ulpandian\Desktop\New\Daily%20reports\August\Yield%20August.xlsx" TargetMode="External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70833333333333"/>
          <c:y val="0.040625"/>
          <c:w val="0.658339652760832"/>
          <c:h val="0.8391457459060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15%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0.0632859566401554"/>
                  <c:y val="-0.01115457596895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08634825775221"/>
                  <c:y val="-0.06460799379683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26014765998141"/>
                  <c:y val="0.05635167520438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33CC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&gt; AM</c:v>
                </c:pt>
                <c:pt idx="1">
                  <c:v>&lt; AM Till 5 yrs</c:v>
                </c:pt>
                <c:pt idx="2">
                  <c:v>&lt; 5 Yrs/Trainees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150.0</c:v>
                </c:pt>
                <c:pt idx="1">
                  <c:v>275.0</c:v>
                </c:pt>
                <c:pt idx="2">
                  <c:v>75.0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&gt;</a:t>
            </a:r>
            <a:r>
              <a:rPr lang="en-US" sz="1800" i="1" baseline="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6M vs Total Value Distribution %</a:t>
            </a:r>
            <a:endParaRPr lang="en-US" sz="180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c:rich>
      </c:tx>
      <c:layout>
        <c:manualLayout>
          <c:xMode val="edge"/>
          <c:yMode val="edge"/>
          <c:x val="0.0877319845230072"/>
          <c:y val="0.040788405454178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33CC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03118871481899"/>
          <c:y val="0.263037171271791"/>
          <c:w val="0.420808424890397"/>
          <c:h val="0.67435786302822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&gt; 6M</c:v>
                </c:pt>
                <c:pt idx="1">
                  <c:v>Total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6.5</c:v>
                </c:pt>
                <c:pt idx="1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i="1" baseline="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3 to 6 M Qty Distribution %</a:t>
            </a:r>
            <a:endParaRPr lang="en-US" sz="180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c:rich>
      </c:tx>
      <c:layout>
        <c:manualLayout>
          <c:xMode val="edge"/>
          <c:yMode val="edge"/>
          <c:x val="0.0819497192102731"/>
          <c:y val="0.2013762707366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33CC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788718451632"/>
          <c:y val="0.347913669995971"/>
          <c:w val="0.483756291170158"/>
          <c:h val="0.54145526149305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OEE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&gt; 85%</c:v>
                </c:pt>
                <c:pt idx="1">
                  <c:v>80 to 85%</c:v>
                </c:pt>
                <c:pt idx="2">
                  <c:v>75 to 80%</c:v>
                </c:pt>
                <c:pt idx="3">
                  <c:v>&lt; 75 %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2.0</c:v>
                </c:pt>
                <c:pt idx="1">
                  <c:v>3.0</c:v>
                </c:pt>
                <c:pt idx="2">
                  <c:v>3.0</c:v>
                </c:pt>
                <c:pt idx="3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b="0" i="1" dirty="0" smtClean="0">
                <a:latin typeface="Times New Roman" charset="0"/>
                <a:ea typeface="Times New Roman" charset="0"/>
                <a:cs typeface="Times New Roman" charset="0"/>
              </a:rPr>
              <a:t>&gt;</a:t>
            </a:r>
            <a:r>
              <a:rPr lang="en-US" sz="1800" b="0" i="1" baseline="0" dirty="0" smtClean="0">
                <a:latin typeface="Times New Roman" charset="0"/>
                <a:ea typeface="Times New Roman" charset="0"/>
                <a:cs typeface="Times New Roman" charset="0"/>
              </a:rPr>
              <a:t> 6 M Qty Distribution %</a:t>
            </a:r>
            <a:endParaRPr lang="en-US" sz="1800" b="0" i="1" dirty="0">
              <a:latin typeface="Times New Roman" charset="0"/>
              <a:ea typeface="Times New Roman" charset="0"/>
              <a:cs typeface="Times New Roman" charset="0"/>
            </a:endParaRPr>
          </a:p>
        </c:rich>
      </c:tx>
      <c:layout>
        <c:manualLayout>
          <c:xMode val="edge"/>
          <c:yMode val="edge"/>
          <c:x val="0.272769100464331"/>
          <c:y val="0.0623420530393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2953880040388"/>
          <c:y val="0.231064995941296"/>
          <c:w val="0.447286198600175"/>
          <c:h val="0.73007319055203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Sheet1!$A$2:$A$7</c:f>
              <c:strCache>
                <c:ptCount val="6"/>
                <c:pt idx="0">
                  <c:v>Reported</c:v>
                </c:pt>
                <c:pt idx="1">
                  <c:v>Closed</c:v>
                </c:pt>
                <c:pt idx="2">
                  <c:v>Over due</c:v>
                </c:pt>
                <c:pt idx="3">
                  <c:v>Repeated</c:v>
                </c:pt>
                <c:pt idx="4">
                  <c:v>Valid</c:v>
                </c:pt>
                <c:pt idx="5">
                  <c:v>Invalid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3.0</c:v>
                </c:pt>
                <c:pt idx="1">
                  <c:v>4.0</c:v>
                </c:pt>
                <c:pt idx="2">
                  <c:v>2.0</c:v>
                </c:pt>
                <c:pt idx="3">
                  <c:v>1.0</c:v>
                </c:pt>
                <c:pt idx="4">
                  <c:v>2.0</c:v>
                </c:pt>
                <c:pt idx="5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i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Product A Value </a:t>
            </a:r>
            <a:r>
              <a:rPr lang="en-US" sz="1800" i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Distribution %</a:t>
            </a:r>
            <a:endParaRPr lang="en-US" sz="1800" i="1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c:rich>
      </c:tx>
      <c:layout>
        <c:manualLayout>
          <c:xMode val="edge"/>
          <c:yMode val="edge"/>
          <c:x val="0.186266566885751"/>
          <c:y val="0.0141219418843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382372399731"/>
          <c:y val="0.118394045494082"/>
          <c:w val="0.545597553849771"/>
          <c:h val="0.69374220299611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Product A Value Distribution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15025975575367"/>
                  <c:y val="0.08512486461479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333620406824147"/>
                  <c:y val="-0.08118602362204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823364501312336"/>
                  <c:y val="-0.2042571358267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3 to 6</c:v>
                </c:pt>
                <c:pt idx="1">
                  <c:v>&gt; 6 </c:v>
                </c:pt>
                <c:pt idx="2">
                  <c:v>Others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0.15</c:v>
                </c:pt>
                <c:pt idx="1">
                  <c:v>0.2</c:v>
                </c:pt>
                <c:pt idx="2">
                  <c:v>0.65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0084976464719"/>
          <c:y val="0.811128091755977"/>
          <c:w val="0.526987849852796"/>
          <c:h val="0.1013317984345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b="0" i="1" baseline="0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&lt; 2 M Time line</a:t>
            </a:r>
            <a:r>
              <a:rPr lang="en-US" sz="1800" b="0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800" b="0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Value Distribution</a:t>
            </a:r>
          </a:p>
        </c:rich>
      </c:tx>
      <c:layout>
        <c:manualLayout>
          <c:xMode val="edge"/>
          <c:yMode val="edge"/>
          <c:x val="0.15871835751936"/>
          <c:y val="0.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382372399731"/>
          <c:y val="0.118394045494082"/>
          <c:w val="0.545597553849771"/>
          <c:h val="0.69374220299611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Product A Value Distribution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15025975575367"/>
                  <c:y val="0.08512486461479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333620406824147"/>
                  <c:y val="-0.08118602362204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823364501312336"/>
                  <c:y val="-0.2042571358267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3 to 6</c:v>
                </c:pt>
                <c:pt idx="1">
                  <c:v>&gt; 6 </c:v>
                </c:pt>
                <c:pt idx="2">
                  <c:v>Others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0.25</c:v>
                </c:pt>
                <c:pt idx="1">
                  <c:v>0.2</c:v>
                </c:pt>
                <c:pt idx="2">
                  <c:v>0.45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0084976464719"/>
          <c:y val="0.811128091755977"/>
          <c:w val="0.526987849852796"/>
          <c:h val="0.1013317984345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b="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1800" b="0" i="1" baseline="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to 3 M Time line</a:t>
            </a:r>
            <a:r>
              <a:rPr lang="en-US" sz="1800" b="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800" b="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Value Distribution</a:t>
            </a:r>
          </a:p>
        </c:rich>
      </c:tx>
      <c:layout>
        <c:manualLayout>
          <c:xMode val="edge"/>
          <c:yMode val="edge"/>
          <c:x val="0.0741947602371029"/>
          <c:y val="0.004272219945066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382372399731"/>
          <c:y val="0.118394045494082"/>
          <c:w val="0.545597553849771"/>
          <c:h val="0.69374220299611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Product A Value Distribution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15025975575367"/>
                  <c:y val="0.08512486461479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333620406824147"/>
                  <c:y val="-0.08118602362204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823364501312336"/>
                  <c:y val="-0.2042571358267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3 to 6</c:v>
                </c:pt>
                <c:pt idx="1">
                  <c:v>&gt; 6 </c:v>
                </c:pt>
                <c:pt idx="2">
                  <c:v>Others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0.13</c:v>
                </c:pt>
                <c:pt idx="1">
                  <c:v>0.15</c:v>
                </c:pt>
                <c:pt idx="2">
                  <c:v>0.72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02946586839365"/>
          <c:y val="0.767750895212645"/>
          <c:w val="0.526987849852796"/>
          <c:h val="0.1013317984345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b="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Recovery</a:t>
            </a:r>
            <a:r>
              <a:rPr lang="en-US" sz="1800" b="0" i="1" baseline="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Percentage After Improvement</a:t>
            </a:r>
            <a:endParaRPr lang="en-US" sz="1800" b="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c:rich>
      </c:tx>
      <c:layout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125957325144"/>
          <c:y val="0.178523655473119"/>
          <c:w val="0.836196608241991"/>
          <c:h val="0.5773665769909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Pdt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After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Pdt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After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0.95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Pdt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After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0.92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Pdt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After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0.9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Pdt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After</c:v>
                </c:pt>
              </c:strCache>
            </c:strRef>
          </c:cat>
          <c:val>
            <c:numRef>
              <c:f>Sheet1!$F$2</c:f>
              <c:numCache>
                <c:formatCode>0%</c:formatCode>
                <c:ptCount val="1"/>
                <c:pt idx="0">
                  <c:v>0.92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21470992"/>
        <c:axId val="-2121623440"/>
      </c:barChart>
      <c:catAx>
        <c:axId val="-2121470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121623440"/>
        <c:crosses val="autoZero"/>
        <c:auto val="1"/>
        <c:lblAlgn val="ctr"/>
        <c:lblOffset val="100"/>
        <c:noMultiLvlLbl val="0"/>
      </c:catAx>
      <c:valAx>
        <c:axId val="-212162344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-212147099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085197243743217"/>
          <c:y val="0.77490817134609"/>
          <c:w val="0.913763625080199"/>
          <c:h val="0.087902768339052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b="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Recovery</a:t>
            </a:r>
            <a:r>
              <a:rPr lang="en-US" sz="1800" b="0" i="1" baseline="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Percentage Before Improvement</a:t>
            </a:r>
            <a:endParaRPr lang="en-US" sz="1800" b="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c:rich>
      </c:tx>
      <c:layout>
        <c:manualLayout>
          <c:xMode val="edge"/>
          <c:yMode val="edge"/>
          <c:x val="0.175243524702347"/>
          <c:y val="0.02777777777777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279309163846"/>
          <c:y val="0.137962962962963"/>
          <c:w val="0.757257126451757"/>
          <c:h val="0.6649513949645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Pdt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Pdt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Pdt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0.86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Pdt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0%</c:formatCode>
                <c:ptCount val="1"/>
                <c:pt idx="0">
                  <c:v>0.8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Pdt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6461744"/>
        <c:axId val="2136465104"/>
      </c:barChart>
      <c:catAx>
        <c:axId val="213646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465104"/>
        <c:crosses val="autoZero"/>
        <c:auto val="1"/>
        <c:lblAlgn val="ctr"/>
        <c:lblOffset val="100"/>
        <c:noMultiLvlLbl val="0"/>
      </c:catAx>
      <c:valAx>
        <c:axId val="213646510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136461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9208536995206"/>
          <c:y val="0.811639690871974"/>
          <c:w val="0.795694795402435"/>
          <c:h val="0.1152585787887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213910761155"/>
          <c:y val="0.242399837843289"/>
          <c:w val="0.501183562992126"/>
          <c:h val="0.62239147875988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Audit Performance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1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explosion val="9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explosion val="11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0.0287104658792651"/>
                  <c:y val="0.001654773622047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20414124015748"/>
                  <c:y val="-0.120778909034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58307906824147"/>
                  <c:y val="0.01937426386930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33CC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Critical</c:v>
                </c:pt>
                <c:pt idx="1">
                  <c:v>Major</c:v>
                </c:pt>
                <c:pt idx="2">
                  <c:v>Minor</c:v>
                </c:pt>
                <c:pt idx="3">
                  <c:v>Over due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0.0</c:v>
                </c:pt>
                <c:pt idx="1">
                  <c:v>4.0</c:v>
                </c:pt>
                <c:pt idx="2">
                  <c:v>8.0</c:v>
                </c:pt>
                <c:pt idx="3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674855820172"/>
          <c:y val="0.176021401575902"/>
          <c:w val="0.523952893425956"/>
          <c:h val="0.69029883003363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OOS</c:v>
                </c:pt>
              </c:strCache>
            </c:strRef>
          </c:tx>
          <c:explosion val="1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0712910104986877"/>
                  <c:y val="0.0623420530393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287104658792651"/>
                  <c:y val="0.001654773622047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20414124015748"/>
                  <c:y val="-0.120778909034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58307906824147"/>
                  <c:y val="0.01937426386930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582638888888889"/>
                  <c:y val="0.04049645159030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33CC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Reported</c:v>
                </c:pt>
                <c:pt idx="1">
                  <c:v>Closed</c:v>
                </c:pt>
                <c:pt idx="2">
                  <c:v>Over due</c:v>
                </c:pt>
                <c:pt idx="3">
                  <c:v>Repeated</c:v>
                </c:pt>
                <c:pt idx="4">
                  <c:v>Valid</c:v>
                </c:pt>
                <c:pt idx="5">
                  <c:v>Invalid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3.0</c:v>
                </c:pt>
                <c:pt idx="1">
                  <c:v>4.0</c:v>
                </c:pt>
                <c:pt idx="2">
                  <c:v>2.0</c:v>
                </c:pt>
                <c:pt idx="3">
                  <c:v>1.0</c:v>
                </c:pt>
                <c:pt idx="4">
                  <c:v>2.0</c:v>
                </c:pt>
                <c:pt idx="5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39171582027587"/>
          <c:y val="0.137042932865017"/>
          <c:w val="0.529644527852724"/>
          <c:h val="0.74272763778274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Production Distribution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0.0632859566401554"/>
                  <c:y val="-0.01115457596895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29556900176763"/>
                  <c:y val="0.01453537004213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532430940999813"/>
                  <c:y val="0.0253601644420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78503395862473"/>
                  <c:y val="-0.102987250641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567817479207762"/>
                  <c:y val="-0.01122255943225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33CC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Head</c:v>
                </c:pt>
                <c:pt idx="1">
                  <c:v>II Lines</c:v>
                </c:pt>
                <c:pt idx="2">
                  <c:v>G Shift</c:v>
                </c:pt>
                <c:pt idx="3">
                  <c:v>SIC + Officer</c:v>
                </c:pt>
                <c:pt idx="4">
                  <c:v>Trainees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1.0</c:v>
                </c:pt>
                <c:pt idx="1">
                  <c:v>4.0</c:v>
                </c:pt>
                <c:pt idx="2">
                  <c:v>10.0</c:v>
                </c:pt>
                <c:pt idx="3">
                  <c:v>45.0</c:v>
                </c:pt>
                <c:pt idx="4">
                  <c:v>12.0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196564809483279"/>
          <c:y val="0.864388424739304"/>
          <c:w val="0.970509187951311"/>
          <c:h val="0.108063567570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65572903145705"/>
          <c:y val="0.6837051976558"/>
        </c:manualLayout>
      </c:layout>
      <c:overlay val="0"/>
      <c:spPr>
        <a:noFill/>
        <a:ln>
          <a:solidFill>
            <a:srgbClr val="00B05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5466193035746"/>
          <c:y val="0.151909462104674"/>
          <c:w val="0.472679126687435"/>
          <c:h val="0.71288181819981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Audit Performance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0.0287104658792651"/>
                  <c:y val="0.001654773622047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0414124015748"/>
                  <c:y val="-0.120778909034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058307906824147"/>
                  <c:y val="0.01937426386930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Critical</c:v>
                </c:pt>
                <c:pt idx="1">
                  <c:v>Major</c:v>
                </c:pt>
                <c:pt idx="2">
                  <c:v>Minor</c:v>
                </c:pt>
                <c:pt idx="3">
                  <c:v>Overdue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0.0</c:v>
                </c:pt>
                <c:pt idx="1">
                  <c:v>4.0</c:v>
                </c:pt>
                <c:pt idx="2">
                  <c:v>8.0</c:v>
                </c:pt>
                <c:pt idx="3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54368707293265"/>
          <c:y val="0.335616446859057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52805456121739"/>
          <c:y val="0.0888643179232826"/>
          <c:w val="0.284576102702595"/>
          <c:h val="0.76160512591539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0712910104986877"/>
                  <c:y val="0.0623420530393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0287104658792651"/>
                  <c:y val="0.001654773622047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29221834770981"/>
                  <c:y val="-0.1575662826395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058307906824147"/>
                  <c:y val="0.01937426386930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0582638888888889"/>
                  <c:y val="0.04049645159030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Reported</c:v>
                </c:pt>
                <c:pt idx="1">
                  <c:v>Closed</c:v>
                </c:pt>
                <c:pt idx="2">
                  <c:v>Overdue</c:v>
                </c:pt>
                <c:pt idx="3">
                  <c:v>Repeated</c:v>
                </c:pt>
                <c:pt idx="4">
                  <c:v>Valid</c:v>
                </c:pt>
                <c:pt idx="5">
                  <c:v>Invalid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3.0</c:v>
                </c:pt>
                <c:pt idx="1">
                  <c:v>4.0</c:v>
                </c:pt>
                <c:pt idx="2">
                  <c:v>2.0</c:v>
                </c:pt>
                <c:pt idx="3">
                  <c:v>1.0</c:v>
                </c:pt>
                <c:pt idx="4">
                  <c:v>2.0</c:v>
                </c:pt>
                <c:pt idx="5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9835478880994"/>
          <c:y val="0.834906146405896"/>
          <c:w val="0.767153456909887"/>
          <c:h val="0.1197542149390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0723286089238845"/>
          <c:y val="0.273069188577257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33CC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8188563251895"/>
          <c:y val="0.0485486058454423"/>
          <c:w val="0.474848539850845"/>
          <c:h val="0.77633234701651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CAPA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0.0287104658792651"/>
                  <c:y val="0.001654773622047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0414124015748"/>
                  <c:y val="-0.120778909034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058307906824147"/>
                  <c:y val="0.01937426386930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Generated</c:v>
                </c:pt>
                <c:pt idx="1">
                  <c:v>Closed</c:v>
                </c:pt>
                <c:pt idx="2">
                  <c:v>Open</c:v>
                </c:pt>
                <c:pt idx="3">
                  <c:v>Overdue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12.0</c:v>
                </c:pt>
                <c:pt idx="3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322975328468375"/>
          <c:y val="0.805299412080649"/>
          <c:w val="0.899999917621276"/>
          <c:h val="0.102913012892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22859222965347"/>
          <c:y val="0.40824503395928"/>
        </c:manualLayout>
      </c:layout>
      <c:overlay val="0"/>
      <c:spPr>
        <a:noFill/>
        <a:ln>
          <a:solidFill>
            <a:srgbClr val="00B05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6805779654424"/>
          <c:y val="0.044911713738904"/>
          <c:w val="0.282801896230446"/>
          <c:h val="0.83472166765341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RM Analysis Days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0.163541566285067"/>
                  <c:y val="-0.1096504504455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0339372834819934"/>
                  <c:y val="-0.1507457313344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058307906824147"/>
                  <c:y val="0.01937426386930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00332315135440863"/>
                  <c:y val="0.02166119643860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0 to 2 </c:v>
                </c:pt>
                <c:pt idx="1">
                  <c:v>3</c:v>
                </c:pt>
                <c:pt idx="2">
                  <c:v>4 to 5</c:v>
                </c:pt>
                <c:pt idx="3">
                  <c:v>6 to 10</c:v>
                </c:pt>
                <c:pt idx="4">
                  <c:v>&gt;10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</c:v>
                </c:pt>
                <c:pt idx="1">
                  <c:v>0.4</c:v>
                </c:pt>
                <c:pt idx="2">
                  <c:v>0.2</c:v>
                </c:pt>
                <c:pt idx="3">
                  <c:v>0.15</c:v>
                </c:pt>
                <c:pt idx="4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624874738335359"/>
          <c:y val="0.836139004307787"/>
          <c:w val="0.89999978222297"/>
          <c:h val="0.1031389953138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80569575324156"/>
          <c:y val="0.387241441905392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8188563251895"/>
          <c:y val="0.0485486058454423"/>
          <c:w val="0.474848539850845"/>
          <c:h val="0.77633234701651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RFT 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0793726281025392"/>
                  <c:y val="-0.0383137169867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327382214644793"/>
                  <c:y val="-0.07816639348788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0414124015748"/>
                  <c:y val="-0.120778909034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RM</c:v>
                </c:pt>
                <c:pt idx="1">
                  <c:v>PM</c:v>
                </c:pt>
                <c:pt idx="2">
                  <c:v>FG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0.9841</c:v>
                </c:pt>
                <c:pt idx="1">
                  <c:v>0.9847</c:v>
                </c:pt>
                <c:pt idx="2">
                  <c:v>0.9945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313725908326901"/>
          <c:y val="0.837617042404598"/>
          <c:w val="0.899999917621276"/>
          <c:h val="0.137363360103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48276460529508"/>
          <c:y val="0.264702204230604"/>
        </c:manualLayout>
      </c:layout>
      <c:overlay val="0"/>
      <c:spPr>
        <a:noFill/>
        <a:ln>
          <a:solidFill>
            <a:srgbClr val="00B05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2125507119556"/>
          <c:y val="0.0718141943372718"/>
          <c:w val="0.43936022030452"/>
          <c:h val="0.77533058827343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FG Analysis Days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0942155102927848"/>
                  <c:y val="0.2283687581923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0946228594810655"/>
                  <c:y val="-0.06893234461772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0414124015748"/>
                  <c:y val="-0.120778909034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0 to 4</c:v>
                </c:pt>
                <c:pt idx="1">
                  <c:v>5 to 8</c:v>
                </c:pt>
                <c:pt idx="2">
                  <c:v>&gt; 8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</c:v>
                </c:pt>
                <c:pt idx="1">
                  <c:v>0.5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6349140774053"/>
          <c:y val="0.828870372343135"/>
          <c:w val="0.540634787568186"/>
          <c:h val="0.1417182716312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en-US" sz="1800" b="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Batches</a:t>
            </a:r>
            <a:r>
              <a:rPr lang="en-US" sz="1800" b="0" i="1" baseline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Vs Yield </a:t>
            </a:r>
            <a:r>
              <a:rPr lang="en-US" sz="1800" b="0" i="1" baseline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Standard xxx </a:t>
            </a:r>
            <a:r>
              <a:rPr lang="en-US" sz="1800" b="0" i="1" baseline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kg) </a:t>
            </a:r>
            <a:endParaRPr lang="en-US" sz="1800" b="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86734082534925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5473798533804"/>
          <c:y val="0.10675408764566"/>
          <c:w val="0.823255712668058"/>
          <c:h val="0.778858560826119"/>
        </c:manualLayout>
      </c:layout>
      <c:scatterChart>
        <c:scatterStyle val="smoothMarker"/>
        <c:varyColors val="0"/>
        <c:ser>
          <c:idx val="0"/>
          <c:order val="0"/>
          <c:trendline>
            <c:spPr>
              <a:ln w="9525" cap="flat" cmpd="sng" algn="ctr">
                <a:solidFill>
                  <a:schemeClr val="dk1">
                    <a:shade val="95000"/>
                    <a:satMod val="105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'Product A'!$D$4:$D$58</c:f>
              <c:numCache>
                <c:formatCode>0</c:formatCode>
                <c:ptCount val="55"/>
                <c:pt idx="0">
                  <c:v>427.0</c:v>
                </c:pt>
                <c:pt idx="1">
                  <c:v>428.0</c:v>
                </c:pt>
                <c:pt idx="2">
                  <c:v>429.0</c:v>
                </c:pt>
                <c:pt idx="3">
                  <c:v>430.0</c:v>
                </c:pt>
                <c:pt idx="4">
                  <c:v>431.0</c:v>
                </c:pt>
                <c:pt idx="5">
                  <c:v>432.0</c:v>
                </c:pt>
                <c:pt idx="6">
                  <c:v>433.0</c:v>
                </c:pt>
                <c:pt idx="7">
                  <c:v>434.0</c:v>
                </c:pt>
                <c:pt idx="8">
                  <c:v>435.0</c:v>
                </c:pt>
                <c:pt idx="9">
                  <c:v>436.0</c:v>
                </c:pt>
                <c:pt idx="10">
                  <c:v>437.0</c:v>
                </c:pt>
                <c:pt idx="11">
                  <c:v>438.0</c:v>
                </c:pt>
                <c:pt idx="12">
                  <c:v>439.0</c:v>
                </c:pt>
                <c:pt idx="13">
                  <c:v>440.0</c:v>
                </c:pt>
                <c:pt idx="14">
                  <c:v>441.0</c:v>
                </c:pt>
                <c:pt idx="15">
                  <c:v>442.0</c:v>
                </c:pt>
                <c:pt idx="16">
                  <c:v>443.0</c:v>
                </c:pt>
                <c:pt idx="17">
                  <c:v>444.0</c:v>
                </c:pt>
                <c:pt idx="18">
                  <c:v>445.0</c:v>
                </c:pt>
                <c:pt idx="19">
                  <c:v>446.0</c:v>
                </c:pt>
                <c:pt idx="20">
                  <c:v>447.0</c:v>
                </c:pt>
                <c:pt idx="21">
                  <c:v>448.0</c:v>
                </c:pt>
                <c:pt idx="22">
                  <c:v>449.0</c:v>
                </c:pt>
                <c:pt idx="23">
                  <c:v>450.0</c:v>
                </c:pt>
                <c:pt idx="24">
                  <c:v>451.0</c:v>
                </c:pt>
                <c:pt idx="25">
                  <c:v>452.0</c:v>
                </c:pt>
                <c:pt idx="26">
                  <c:v>453.0</c:v>
                </c:pt>
                <c:pt idx="27">
                  <c:v>454.0</c:v>
                </c:pt>
                <c:pt idx="28">
                  <c:v>455.0</c:v>
                </c:pt>
                <c:pt idx="29">
                  <c:v>456.0</c:v>
                </c:pt>
                <c:pt idx="30">
                  <c:v>457.0</c:v>
                </c:pt>
                <c:pt idx="31">
                  <c:v>458.0</c:v>
                </c:pt>
                <c:pt idx="32">
                  <c:v>459.0</c:v>
                </c:pt>
                <c:pt idx="33">
                  <c:v>460.0</c:v>
                </c:pt>
                <c:pt idx="34">
                  <c:v>461.0</c:v>
                </c:pt>
                <c:pt idx="35">
                  <c:v>462.0</c:v>
                </c:pt>
                <c:pt idx="36">
                  <c:v>463.0</c:v>
                </c:pt>
                <c:pt idx="37">
                  <c:v>464.0</c:v>
                </c:pt>
                <c:pt idx="38">
                  <c:v>465.0</c:v>
                </c:pt>
                <c:pt idx="39">
                  <c:v>466.0</c:v>
                </c:pt>
                <c:pt idx="40">
                  <c:v>467.0</c:v>
                </c:pt>
                <c:pt idx="41">
                  <c:v>468.0</c:v>
                </c:pt>
                <c:pt idx="42">
                  <c:v>469.0</c:v>
                </c:pt>
                <c:pt idx="43">
                  <c:v>470.0</c:v>
                </c:pt>
                <c:pt idx="44">
                  <c:v>471.0</c:v>
                </c:pt>
                <c:pt idx="45">
                  <c:v>472.0</c:v>
                </c:pt>
                <c:pt idx="46">
                  <c:v>473.0</c:v>
                </c:pt>
                <c:pt idx="47">
                  <c:v>474.0</c:v>
                </c:pt>
                <c:pt idx="48">
                  <c:v>475.0</c:v>
                </c:pt>
                <c:pt idx="49">
                  <c:v>476.0</c:v>
                </c:pt>
                <c:pt idx="50">
                  <c:v>477.0</c:v>
                </c:pt>
                <c:pt idx="51">
                  <c:v>478.0</c:v>
                </c:pt>
                <c:pt idx="52">
                  <c:v>479.0</c:v>
                </c:pt>
                <c:pt idx="53">
                  <c:v>480.0</c:v>
                </c:pt>
                <c:pt idx="54">
                  <c:v>481.0</c:v>
                </c:pt>
              </c:numCache>
            </c:numRef>
          </c:xVal>
          <c:yVal>
            <c:numRef>
              <c:f>'Product A'!$E$4:$E$58</c:f>
              <c:numCache>
                <c:formatCode>0.00</c:formatCode>
                <c:ptCount val="55"/>
                <c:pt idx="0">
                  <c:v>198.8</c:v>
                </c:pt>
                <c:pt idx="1">
                  <c:v>218.4</c:v>
                </c:pt>
                <c:pt idx="2">
                  <c:v>225.5</c:v>
                </c:pt>
                <c:pt idx="3">
                  <c:v>206.4</c:v>
                </c:pt>
                <c:pt idx="4">
                  <c:v>206.0</c:v>
                </c:pt>
                <c:pt idx="5">
                  <c:v>195.6</c:v>
                </c:pt>
                <c:pt idx="6">
                  <c:v>199.4</c:v>
                </c:pt>
                <c:pt idx="7">
                  <c:v>195.7</c:v>
                </c:pt>
                <c:pt idx="8">
                  <c:v>222.3</c:v>
                </c:pt>
                <c:pt idx="9">
                  <c:v>234.9</c:v>
                </c:pt>
                <c:pt idx="10">
                  <c:v>226.8</c:v>
                </c:pt>
                <c:pt idx="11">
                  <c:v>197.7</c:v>
                </c:pt>
                <c:pt idx="12">
                  <c:v>213.5</c:v>
                </c:pt>
                <c:pt idx="13">
                  <c:v>210.0</c:v>
                </c:pt>
                <c:pt idx="14">
                  <c:v>206.2</c:v>
                </c:pt>
                <c:pt idx="15">
                  <c:v>212.5</c:v>
                </c:pt>
                <c:pt idx="16">
                  <c:v>180.0</c:v>
                </c:pt>
                <c:pt idx="17">
                  <c:v>176.1</c:v>
                </c:pt>
                <c:pt idx="18">
                  <c:v>201.0</c:v>
                </c:pt>
                <c:pt idx="19">
                  <c:v>193.3</c:v>
                </c:pt>
                <c:pt idx="20">
                  <c:v>209.8</c:v>
                </c:pt>
                <c:pt idx="21">
                  <c:v>193.6</c:v>
                </c:pt>
                <c:pt idx="22">
                  <c:v>209.3</c:v>
                </c:pt>
                <c:pt idx="23">
                  <c:v>212.0</c:v>
                </c:pt>
                <c:pt idx="24">
                  <c:v>204.5</c:v>
                </c:pt>
                <c:pt idx="25">
                  <c:v>199.8</c:v>
                </c:pt>
                <c:pt idx="26">
                  <c:v>207.4</c:v>
                </c:pt>
                <c:pt idx="27">
                  <c:v>218.1</c:v>
                </c:pt>
                <c:pt idx="28">
                  <c:v>236.2</c:v>
                </c:pt>
                <c:pt idx="29">
                  <c:v>210.5</c:v>
                </c:pt>
                <c:pt idx="30">
                  <c:v>203.4</c:v>
                </c:pt>
                <c:pt idx="31">
                  <c:v>218.6</c:v>
                </c:pt>
                <c:pt idx="32">
                  <c:v>225.7</c:v>
                </c:pt>
                <c:pt idx="33">
                  <c:v>217.6</c:v>
                </c:pt>
                <c:pt idx="34">
                  <c:v>220.6</c:v>
                </c:pt>
                <c:pt idx="35">
                  <c:v>210.5</c:v>
                </c:pt>
                <c:pt idx="36">
                  <c:v>218.5</c:v>
                </c:pt>
                <c:pt idx="37">
                  <c:v>204.0</c:v>
                </c:pt>
                <c:pt idx="38">
                  <c:v>219.5</c:v>
                </c:pt>
                <c:pt idx="39">
                  <c:v>206.7</c:v>
                </c:pt>
                <c:pt idx="40">
                  <c:v>216.6</c:v>
                </c:pt>
                <c:pt idx="41">
                  <c:v>222.8</c:v>
                </c:pt>
                <c:pt idx="42">
                  <c:v>199.2</c:v>
                </c:pt>
                <c:pt idx="43">
                  <c:v>203.2</c:v>
                </c:pt>
                <c:pt idx="44">
                  <c:v>216.5</c:v>
                </c:pt>
                <c:pt idx="45">
                  <c:v>215.7</c:v>
                </c:pt>
                <c:pt idx="46">
                  <c:v>218.4</c:v>
                </c:pt>
                <c:pt idx="47">
                  <c:v>221.7</c:v>
                </c:pt>
                <c:pt idx="48">
                  <c:v>217.5</c:v>
                </c:pt>
                <c:pt idx="49">
                  <c:v>208.44</c:v>
                </c:pt>
                <c:pt idx="50">
                  <c:v>223.86</c:v>
                </c:pt>
                <c:pt idx="51">
                  <c:v>217.64</c:v>
                </c:pt>
                <c:pt idx="52">
                  <c:v>203.27</c:v>
                </c:pt>
                <c:pt idx="53">
                  <c:v>223.92</c:v>
                </c:pt>
                <c:pt idx="54" formatCode="0">
                  <c:v>219.75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0276672"/>
        <c:axId val="-2120287952"/>
      </c:scatterChart>
      <c:valAx>
        <c:axId val="-2120276672"/>
        <c:scaling>
          <c:orientation val="minMax"/>
          <c:max val="480.0"/>
          <c:min val="425.0"/>
        </c:scaling>
        <c:delete val="1"/>
        <c:axPos val="b"/>
        <c:numFmt formatCode="0" sourceLinked="1"/>
        <c:majorTickMark val="none"/>
        <c:minorTickMark val="none"/>
        <c:tickLblPos val="nextTo"/>
        <c:crossAx val="-2120287952"/>
        <c:crosses val="autoZero"/>
        <c:crossBetween val="midCat"/>
      </c:valAx>
      <c:valAx>
        <c:axId val="-2120287952"/>
        <c:scaling>
          <c:orientation val="minMax"/>
          <c:max val="240.0"/>
          <c:min val="155.0"/>
        </c:scaling>
        <c:delete val="1"/>
        <c:axPos val="l"/>
        <c:majorGridlines>
          <c:spPr>
            <a:ln>
              <a:noFill/>
            </a:ln>
          </c:spPr>
        </c:majorGridlines>
        <c:numFmt formatCode="0.00" sourceLinked="1"/>
        <c:majorTickMark val="none"/>
        <c:minorTickMark val="none"/>
        <c:tickLblPos val="nextTo"/>
        <c:crossAx val="-2120276672"/>
        <c:crossesAt val="365.0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baseline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en-US" sz="1800" b="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Batches Vs Cycle time Hrs</a:t>
            </a:r>
          </a:p>
        </c:rich>
      </c:tx>
      <c:layout>
        <c:manualLayout>
          <c:xMode val="edge"/>
          <c:yMode val="edge"/>
          <c:x val="0.274767895847259"/>
          <c:y val="0.06508267109824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962043561530797"/>
          <c:y val="0.000503676914686064"/>
          <c:w val="0.857632720909887"/>
          <c:h val="0.787770094915279"/>
        </c:manualLayout>
      </c:layout>
      <c:scatterChart>
        <c:scatterStyle val="smoothMarker"/>
        <c:varyColors val="0"/>
        <c:ser>
          <c:idx val="0"/>
          <c:order val="0"/>
          <c:spPr>
            <a:ln w="3810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12700" cap="rnd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trendline>
            <c:spPr>
              <a:ln w="12700" cap="rnd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  <c:trendlineType val="linear"/>
            <c:dispRSqr val="0"/>
            <c:dispEq val="0"/>
          </c:trendline>
          <c:xVal>
            <c:numRef>
              <c:f>'Product A'!$D$4:$D$58</c:f>
              <c:numCache>
                <c:formatCode>0</c:formatCode>
                <c:ptCount val="55"/>
                <c:pt idx="0">
                  <c:v>427.0</c:v>
                </c:pt>
                <c:pt idx="1">
                  <c:v>428.0</c:v>
                </c:pt>
                <c:pt idx="2">
                  <c:v>429.0</c:v>
                </c:pt>
                <c:pt idx="3">
                  <c:v>430.0</c:v>
                </c:pt>
                <c:pt idx="4">
                  <c:v>431.0</c:v>
                </c:pt>
                <c:pt idx="5">
                  <c:v>432.0</c:v>
                </c:pt>
                <c:pt idx="6">
                  <c:v>433.0</c:v>
                </c:pt>
                <c:pt idx="7">
                  <c:v>434.0</c:v>
                </c:pt>
                <c:pt idx="8">
                  <c:v>435.0</c:v>
                </c:pt>
                <c:pt idx="9">
                  <c:v>436.0</c:v>
                </c:pt>
                <c:pt idx="10">
                  <c:v>437.0</c:v>
                </c:pt>
                <c:pt idx="11">
                  <c:v>438.0</c:v>
                </c:pt>
                <c:pt idx="12">
                  <c:v>439.0</c:v>
                </c:pt>
                <c:pt idx="13">
                  <c:v>440.0</c:v>
                </c:pt>
                <c:pt idx="14">
                  <c:v>441.0</c:v>
                </c:pt>
                <c:pt idx="15">
                  <c:v>442.0</c:v>
                </c:pt>
                <c:pt idx="16">
                  <c:v>443.0</c:v>
                </c:pt>
                <c:pt idx="17">
                  <c:v>444.0</c:v>
                </c:pt>
                <c:pt idx="18">
                  <c:v>445.0</c:v>
                </c:pt>
                <c:pt idx="19">
                  <c:v>446.0</c:v>
                </c:pt>
                <c:pt idx="20">
                  <c:v>447.0</c:v>
                </c:pt>
                <c:pt idx="21">
                  <c:v>448.0</c:v>
                </c:pt>
                <c:pt idx="22">
                  <c:v>449.0</c:v>
                </c:pt>
                <c:pt idx="23">
                  <c:v>450.0</c:v>
                </c:pt>
                <c:pt idx="24">
                  <c:v>451.0</c:v>
                </c:pt>
                <c:pt idx="25">
                  <c:v>452.0</c:v>
                </c:pt>
                <c:pt idx="26">
                  <c:v>453.0</c:v>
                </c:pt>
                <c:pt idx="27">
                  <c:v>454.0</c:v>
                </c:pt>
                <c:pt idx="28">
                  <c:v>455.0</c:v>
                </c:pt>
                <c:pt idx="29">
                  <c:v>456.0</c:v>
                </c:pt>
                <c:pt idx="30">
                  <c:v>457.0</c:v>
                </c:pt>
                <c:pt idx="31">
                  <c:v>458.0</c:v>
                </c:pt>
                <c:pt idx="32">
                  <c:v>459.0</c:v>
                </c:pt>
                <c:pt idx="33">
                  <c:v>460.0</c:v>
                </c:pt>
                <c:pt idx="34">
                  <c:v>461.0</c:v>
                </c:pt>
                <c:pt idx="35">
                  <c:v>462.0</c:v>
                </c:pt>
                <c:pt idx="36">
                  <c:v>463.0</c:v>
                </c:pt>
                <c:pt idx="37">
                  <c:v>464.0</c:v>
                </c:pt>
                <c:pt idx="38">
                  <c:v>465.0</c:v>
                </c:pt>
                <c:pt idx="39">
                  <c:v>466.0</c:v>
                </c:pt>
                <c:pt idx="40">
                  <c:v>467.0</c:v>
                </c:pt>
                <c:pt idx="41">
                  <c:v>468.0</c:v>
                </c:pt>
                <c:pt idx="42">
                  <c:v>469.0</c:v>
                </c:pt>
                <c:pt idx="43">
                  <c:v>470.0</c:v>
                </c:pt>
                <c:pt idx="44">
                  <c:v>471.0</c:v>
                </c:pt>
                <c:pt idx="45">
                  <c:v>472.0</c:v>
                </c:pt>
                <c:pt idx="46">
                  <c:v>473.0</c:v>
                </c:pt>
                <c:pt idx="47">
                  <c:v>474.0</c:v>
                </c:pt>
                <c:pt idx="48">
                  <c:v>475.0</c:v>
                </c:pt>
                <c:pt idx="49">
                  <c:v>476.0</c:v>
                </c:pt>
                <c:pt idx="50">
                  <c:v>477.0</c:v>
                </c:pt>
                <c:pt idx="51">
                  <c:v>478.0</c:v>
                </c:pt>
                <c:pt idx="52">
                  <c:v>479.0</c:v>
                </c:pt>
                <c:pt idx="53">
                  <c:v>480.0</c:v>
                </c:pt>
                <c:pt idx="54">
                  <c:v>481.0</c:v>
                </c:pt>
              </c:numCache>
            </c:numRef>
          </c:xVal>
          <c:yVal>
            <c:numRef>
              <c:f>'Product A'!$G$4:$G$58</c:f>
              <c:numCache>
                <c:formatCode>0.00</c:formatCode>
                <c:ptCount val="55"/>
                <c:pt idx="0">
                  <c:v>91.33</c:v>
                </c:pt>
                <c:pt idx="1">
                  <c:v>93.5</c:v>
                </c:pt>
                <c:pt idx="2">
                  <c:v>93.0</c:v>
                </c:pt>
                <c:pt idx="3">
                  <c:v>91.0</c:v>
                </c:pt>
                <c:pt idx="4">
                  <c:v>91.25</c:v>
                </c:pt>
                <c:pt idx="5">
                  <c:v>92.0</c:v>
                </c:pt>
                <c:pt idx="6">
                  <c:v>93.5</c:v>
                </c:pt>
                <c:pt idx="7">
                  <c:v>91.5</c:v>
                </c:pt>
                <c:pt idx="8">
                  <c:v>93.0</c:v>
                </c:pt>
                <c:pt idx="9">
                  <c:v>94.0</c:v>
                </c:pt>
                <c:pt idx="10">
                  <c:v>92.25</c:v>
                </c:pt>
                <c:pt idx="11">
                  <c:v>93.66</c:v>
                </c:pt>
                <c:pt idx="12">
                  <c:v>95.25</c:v>
                </c:pt>
                <c:pt idx="13">
                  <c:v>94.33</c:v>
                </c:pt>
                <c:pt idx="14">
                  <c:v>94.5</c:v>
                </c:pt>
                <c:pt idx="15">
                  <c:v>97.0</c:v>
                </c:pt>
                <c:pt idx="16">
                  <c:v>102.33</c:v>
                </c:pt>
                <c:pt idx="17">
                  <c:v>88.0</c:v>
                </c:pt>
                <c:pt idx="18">
                  <c:v>86.5</c:v>
                </c:pt>
                <c:pt idx="19">
                  <c:v>86.5</c:v>
                </c:pt>
                <c:pt idx="20">
                  <c:v>86.5</c:v>
                </c:pt>
                <c:pt idx="21">
                  <c:v>88.0</c:v>
                </c:pt>
                <c:pt idx="22">
                  <c:v>88.0</c:v>
                </c:pt>
                <c:pt idx="23">
                  <c:v>86.58</c:v>
                </c:pt>
                <c:pt idx="24">
                  <c:v>87.5</c:v>
                </c:pt>
                <c:pt idx="25">
                  <c:v>89.25</c:v>
                </c:pt>
                <c:pt idx="26">
                  <c:v>87.5</c:v>
                </c:pt>
                <c:pt idx="27">
                  <c:v>88.25</c:v>
                </c:pt>
                <c:pt idx="28">
                  <c:v>85.33</c:v>
                </c:pt>
                <c:pt idx="29">
                  <c:v>87.5</c:v>
                </c:pt>
                <c:pt idx="30">
                  <c:v>86.83</c:v>
                </c:pt>
                <c:pt idx="31">
                  <c:v>86.25</c:v>
                </c:pt>
                <c:pt idx="32">
                  <c:v>85.5</c:v>
                </c:pt>
                <c:pt idx="33">
                  <c:v>90.0</c:v>
                </c:pt>
                <c:pt idx="34">
                  <c:v>87.66</c:v>
                </c:pt>
                <c:pt idx="35">
                  <c:v>86.83</c:v>
                </c:pt>
                <c:pt idx="36">
                  <c:v>86.25</c:v>
                </c:pt>
                <c:pt idx="37">
                  <c:v>86.0</c:v>
                </c:pt>
                <c:pt idx="38">
                  <c:v>86.75</c:v>
                </c:pt>
                <c:pt idx="39">
                  <c:v>86.5</c:v>
                </c:pt>
                <c:pt idx="40">
                  <c:v>87.66</c:v>
                </c:pt>
                <c:pt idx="41">
                  <c:v>87.5</c:v>
                </c:pt>
                <c:pt idx="42">
                  <c:v>86.5</c:v>
                </c:pt>
                <c:pt idx="43">
                  <c:v>89.833</c:v>
                </c:pt>
                <c:pt idx="44">
                  <c:v>87.5</c:v>
                </c:pt>
                <c:pt idx="45">
                  <c:v>89.0</c:v>
                </c:pt>
                <c:pt idx="46">
                  <c:v>87.25</c:v>
                </c:pt>
                <c:pt idx="47">
                  <c:v>87.5</c:v>
                </c:pt>
                <c:pt idx="48">
                  <c:v>86.66</c:v>
                </c:pt>
                <c:pt idx="49">
                  <c:v>87.5</c:v>
                </c:pt>
                <c:pt idx="50">
                  <c:v>86.75</c:v>
                </c:pt>
                <c:pt idx="51">
                  <c:v>87.16</c:v>
                </c:pt>
                <c:pt idx="52">
                  <c:v>87.16</c:v>
                </c:pt>
                <c:pt idx="53">
                  <c:v>87.75</c:v>
                </c:pt>
                <c:pt idx="54">
                  <c:v>85.75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0345648"/>
        <c:axId val="-2120342864"/>
      </c:scatterChart>
      <c:valAx>
        <c:axId val="-2120345648"/>
        <c:scaling>
          <c:orientation val="minMax"/>
          <c:max val="480.0"/>
          <c:min val="425.0"/>
        </c:scaling>
        <c:delete val="1"/>
        <c:axPos val="b"/>
        <c:numFmt formatCode="0" sourceLinked="1"/>
        <c:majorTickMark val="none"/>
        <c:minorTickMark val="none"/>
        <c:tickLblPos val="nextTo"/>
        <c:crossAx val="-2120342864"/>
        <c:crosses val="autoZero"/>
        <c:crossBetween val="midCat"/>
      </c:valAx>
      <c:valAx>
        <c:axId val="-2120342864"/>
        <c:scaling>
          <c:orientation val="minMax"/>
          <c:max val="125.0"/>
          <c:min val="75.0"/>
        </c:scaling>
        <c:delete val="1"/>
        <c:axPos val="l"/>
        <c:majorGridlines>
          <c:spPr>
            <a:ln w="12700" cap="rnd" cmpd="sng" algn="ctr">
              <a:noFill/>
              <a:prstDash val="solid"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-2120345648"/>
        <c:crossesAt val="365.0"/>
        <c:crossBetween val="midCat"/>
      </c:valAx>
      <c:spPr>
        <a:solidFill>
          <a:schemeClr val="bg1"/>
        </a:solidFill>
        <a:ln w="25400">
          <a:noFill/>
        </a:ln>
        <a:effectLst/>
      </c:spPr>
    </c:plotArea>
    <c:plotVisOnly val="1"/>
    <c:dispBlanksAs val="gap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Norms</a:t>
            </a:r>
            <a:r>
              <a:rPr lang="en-US" sz="1800" i="1" baseline="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Distribution</a:t>
            </a:r>
            <a:endParaRPr lang="en-US" sz="180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c:rich>
      </c:tx>
      <c:layout>
        <c:manualLayout>
          <c:xMode val="edge"/>
          <c:yMode val="edge"/>
          <c:x val="0.249408246037405"/>
          <c:y val="0.0367114546516345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4472286927692"/>
          <c:y val="0.18308581944582"/>
          <c:w val="0.578564811651504"/>
          <c:h val="0.62204682235876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OTIF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0.0287104658792651"/>
                  <c:y val="0.001654773622047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76483462697391"/>
                  <c:y val="-0.1095747037859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058307906824147"/>
                  <c:y val="0.01937426386930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33CC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&gt; 1.2233</c:v>
                </c:pt>
                <c:pt idx="1">
                  <c:v>1.2 to 1.2233</c:v>
                </c:pt>
                <c:pt idx="2">
                  <c:v>1.18 to 1.2</c:v>
                </c:pt>
                <c:pt idx="3">
                  <c:v>&lt; 1.18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8.0</c:v>
                </c:pt>
                <c:pt idx="1">
                  <c:v>12.0</c:v>
                </c:pt>
                <c:pt idx="2">
                  <c:v>20.0</c:v>
                </c:pt>
                <c:pt idx="3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19441082729726"/>
          <c:y val="0.79111418106931"/>
          <c:w val="0.928758325485173"/>
          <c:h val="0.082078169841033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b="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Week Detail</a:t>
            </a:r>
            <a:endParaRPr lang="en-US" sz="1800" b="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c:rich>
      </c:tx>
      <c:layout>
        <c:manualLayout>
          <c:xMode val="edge"/>
          <c:yMode val="edge"/>
          <c:x val="0.0316568791776739"/>
          <c:y val="0.867176284104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120699777572895"/>
          <c:y val="0.141188994167622"/>
          <c:w val="0.172502103484327"/>
          <c:h val="0.644573319105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Units/Kg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12 000 Kg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25.0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Pot. H2O/Kg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12 000 Kg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45.0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DM H2O/Kg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12 000 Kg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20.0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Raw H2O/Kg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12 000 Kg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75.0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41169488"/>
        <c:axId val="2140798992"/>
      </c:barChart>
      <c:catAx>
        <c:axId val="214116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798992"/>
        <c:crosses val="autoZero"/>
        <c:auto val="1"/>
        <c:lblAlgn val="ctr"/>
        <c:lblOffset val="100"/>
        <c:noMultiLvlLbl val="0"/>
      </c:catAx>
      <c:valAx>
        <c:axId val="214079899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41169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"/>
          <c:y val="0.0139639716886406"/>
          <c:w val="0.595332532243216"/>
          <c:h val="0.0854341877478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b="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Training concept</a:t>
            </a:r>
            <a:endParaRPr lang="en-US" sz="1800" b="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c:rich>
      </c:tx>
      <c:layout>
        <c:manualLayout>
          <c:xMode val="edge"/>
          <c:yMode val="edge"/>
          <c:x val="0.246785063976378"/>
          <c:y val="0.01039100016449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203125"/>
          <c:y val="0.186609363520585"/>
          <c:w val="0.7828125"/>
          <c:h val="0.66859543131179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Daily Mgt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Shop Floor</c:v>
                </c:pt>
                <c:pt idx="1">
                  <c:v>Shift I/C</c:v>
                </c:pt>
                <c:pt idx="2">
                  <c:v>Manager</c:v>
                </c:pt>
                <c:pt idx="3">
                  <c:v>Head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</c:v>
                </c:pt>
                <c:pt idx="1">
                  <c:v>0.4</c:v>
                </c:pt>
                <c:pt idx="2">
                  <c:v>0.2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Kaizen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Shop Floor</c:v>
                </c:pt>
                <c:pt idx="1">
                  <c:v>Shift I/C</c:v>
                </c:pt>
                <c:pt idx="2">
                  <c:v>Manager</c:v>
                </c:pt>
                <c:pt idx="3">
                  <c:v>Head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</c:v>
                </c:pt>
                <c:pt idx="1">
                  <c:v>0.5</c:v>
                </c:pt>
                <c:pt idx="2">
                  <c:v>0.2</c:v>
                </c:pt>
                <c:pt idx="3">
                  <c:v>0.05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Goals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Shop Floor</c:v>
                </c:pt>
                <c:pt idx="1">
                  <c:v>Shift I/C</c:v>
                </c:pt>
                <c:pt idx="2">
                  <c:v>Manager</c:v>
                </c:pt>
                <c:pt idx="3">
                  <c:v>Head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1">
                  <c:v>0.1</c:v>
                </c:pt>
                <c:pt idx="2">
                  <c:v>0.5</c:v>
                </c:pt>
                <c:pt idx="3">
                  <c:v>0.2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Strategy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Shop Floor</c:v>
                </c:pt>
                <c:pt idx="1">
                  <c:v>Shift I/C</c:v>
                </c:pt>
                <c:pt idx="2">
                  <c:v>Manager</c:v>
                </c:pt>
                <c:pt idx="3">
                  <c:v>Head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2" formatCode="0%">
                  <c:v>0.1</c:v>
                </c:pt>
                <c:pt idx="3" formatCode="0%">
                  <c:v>0.75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41739168"/>
        <c:axId val="-2117889024"/>
        <c:axId val="0"/>
      </c:bar3DChart>
      <c:catAx>
        <c:axId val="214173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33CC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7889024"/>
        <c:crosses val="autoZero"/>
        <c:auto val="1"/>
        <c:lblAlgn val="ctr"/>
        <c:lblOffset val="100"/>
        <c:noMultiLvlLbl val="0"/>
      </c:catAx>
      <c:valAx>
        <c:axId val="-211788902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141739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451280757874016"/>
          <c:y val="0.096378216955145"/>
          <c:w val="0.719118848425197"/>
          <c:h val="0.09746312140117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b="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Till</a:t>
            </a:r>
            <a:r>
              <a:rPr lang="en-US" sz="1800" b="0" i="1" baseline="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week Total</a:t>
            </a:r>
            <a:endParaRPr lang="en-US" sz="1800" b="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c:rich>
      </c:tx>
      <c:layout>
        <c:manualLayout>
          <c:xMode val="edge"/>
          <c:yMode val="edge"/>
          <c:x val="0.0306906927000215"/>
          <c:y val="0.867176284104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270833333333333"/>
          <c:y val="0.12818674261462"/>
          <c:w val="0.353361744953181"/>
          <c:h val="0.6510744991723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Units/Kg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60000 kg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23.0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Pot. H2O/Kg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60000 kg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41.0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DM H2O/Kg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60000 kg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18.0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Raw H2O/Kg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60000 kg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67.0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41140720"/>
        <c:axId val="2141095456"/>
      </c:barChart>
      <c:catAx>
        <c:axId val="214114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1095456"/>
        <c:crosses val="autoZero"/>
        <c:auto val="1"/>
        <c:lblAlgn val="ctr"/>
        <c:lblOffset val="100"/>
        <c:noMultiLvlLbl val="0"/>
      </c:catAx>
      <c:valAx>
        <c:axId val="214109545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41140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Raw</a:t>
            </a:r>
            <a:r>
              <a:rPr lang="en-US" sz="1800" i="1" baseline="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Water (KL)</a:t>
            </a:r>
            <a:endParaRPr lang="en-US" sz="180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c:rich>
      </c:tx>
      <c:layout>
        <c:manualLayout>
          <c:xMode val="edge"/>
          <c:yMode val="edge"/>
          <c:x val="0.24803031701346"/>
          <c:y val="0.05163011696363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Raw H2O (KL)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0476387862361853"/>
                  <c:y val="-0.2462418841271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0240583318017594"/>
                  <c:y val="-0.08240366808370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Budget</c:v>
                </c:pt>
                <c:pt idx="1">
                  <c:v>Actual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650.0</c:v>
                </c:pt>
                <c:pt idx="1">
                  <c:v>680.0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0898696045542"/>
          <c:y val="0.857973710232145"/>
          <c:w val="0.531170619442128"/>
          <c:h val="0.08642462534547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Month Units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050255214121927"/>
                  <c:y val="-0.2547912393303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0536908040092794"/>
                  <c:y val="0.2087451200952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Budget</c:v>
                </c:pt>
                <c:pt idx="1">
                  <c:v>Actual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45000.0</c:v>
                </c:pt>
                <c:pt idx="1">
                  <c:v>51000.0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3400969742672"/>
          <c:y val="0.874954013101303"/>
          <c:w val="0.556501932412496"/>
          <c:h val="0.09143254152054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65666479254526"/>
          <c:y val="0.0162104162953224"/>
          <c:w val="0.971467535968346"/>
          <c:h val="0.8569557086614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April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0.85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 formatCode="0%">
                  <c:v>0.88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June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 formatCode="0%">
                  <c:v>0.82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July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 formatCode="0%">
                  <c:v>0.79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August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Sheet1!$F$2:$F$5</c:f>
              <c:numCache>
                <c:formatCode>General</c:formatCode>
                <c:ptCount val="4"/>
                <c:pt idx="0" formatCode="0%">
                  <c:v>0.88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Sep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Sheet1!$G$2:$G$5</c:f>
              <c:numCache>
                <c:formatCode>General</c:formatCode>
                <c:ptCount val="4"/>
                <c:pt idx="0" formatCode="0%">
                  <c:v>0.91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19014368"/>
        <c:axId val="2099306480"/>
      </c:barChart>
      <c:catAx>
        <c:axId val="-211901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9306480"/>
        <c:crosses val="autoZero"/>
        <c:auto val="1"/>
        <c:lblAlgn val="ctr"/>
        <c:lblOffset val="100"/>
        <c:noMultiLvlLbl val="0"/>
      </c:catAx>
      <c:valAx>
        <c:axId val="209930648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-2119014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035679457132629"/>
          <c:y val="0.903805859744453"/>
          <c:w val="0.428490964908111"/>
          <c:h val="0.0877134962443958"/>
        </c:manualLayout>
      </c:layout>
      <c:overlay val="0"/>
      <c:spPr>
        <a:solidFill>
          <a:schemeClr val="bg1"/>
        </a:solidFill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Month Dispatch OTIF Distribution</a:t>
            </a:r>
            <a:endParaRPr lang="en-US" sz="180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c:rich>
      </c:tx>
      <c:layout>
        <c:manualLayout>
          <c:xMode val="edge"/>
          <c:yMode val="edge"/>
          <c:x val="0.141258309892818"/>
          <c:y val="0.0939851525518899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7445312799869"/>
          <c:y val="0.21743610909983"/>
          <c:w val="0.578564811651504"/>
          <c:h val="0.6510254649395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OTIF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Lbls>
            <c:dLbl>
              <c:idx val="1"/>
              <c:layout>
                <c:manualLayout>
                  <c:x val="0.00796709825525257"/>
                  <c:y val="0.001654765321117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00708020154169762"/>
                  <c:y val="0.0106513008083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000464681611429806"/>
                  <c:y val="-0.008105861704570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33CC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100%</c:v>
                </c:pt>
                <c:pt idx="1">
                  <c:v>90 to 100%</c:v>
                </c:pt>
                <c:pt idx="2">
                  <c:v>80 to 90%</c:v>
                </c:pt>
                <c:pt idx="3">
                  <c:v>&lt; 80%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4.0</c:v>
                </c:pt>
                <c:pt idx="1">
                  <c:v>8.0</c:v>
                </c:pt>
                <c:pt idx="2">
                  <c:v>15.0</c:v>
                </c:pt>
                <c:pt idx="3">
                  <c:v>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40426192"/>
        <c:axId val="2140423056"/>
      </c:barChart>
      <c:valAx>
        <c:axId val="214042305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140426192"/>
        <c:crosses val="autoZero"/>
        <c:crossBetween val="between"/>
      </c:valAx>
      <c:catAx>
        <c:axId val="2140426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00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4230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Main Product CC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1" u="none" strike="noStrike" kern="1200" baseline="0">
                      <a:solidFill>
                        <a:srgbClr val="0000FF"/>
                      </a:solidFill>
                      <a:latin typeface="+mn-lt"/>
                      <a:ea typeface="Times New Roman" charset="0"/>
                      <a:cs typeface="Times New Roman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1" u="none" strike="noStrike" kern="1200" baseline="0">
                      <a:solidFill>
                        <a:srgbClr val="0000FF"/>
                      </a:solidFill>
                      <a:latin typeface="+mn-lt"/>
                      <a:ea typeface="Times New Roman" charset="0"/>
                      <a:cs typeface="Times New Roman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1" u="none" strike="noStrike" kern="1200" baseline="0">
                      <a:solidFill>
                        <a:srgbClr val="0000FF"/>
                      </a:solidFill>
                      <a:latin typeface="+mn-lt"/>
                      <a:ea typeface="Times New Roman" charset="0"/>
                      <a:cs typeface="Times New Roman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1" u="none" strike="noStrike" kern="1200" baseline="0">
                      <a:solidFill>
                        <a:srgbClr val="0000FF"/>
                      </a:solidFill>
                      <a:latin typeface="+mn-lt"/>
                      <a:ea typeface="Times New Roman" charset="0"/>
                      <a:cs typeface="Times New Roman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1" u="none" strike="noStrike" kern="1200" baseline="0">
                      <a:solidFill>
                        <a:srgbClr val="0000FF"/>
                      </a:solidFill>
                      <a:latin typeface="+mn-lt"/>
                      <a:ea typeface="Times New Roman" charset="0"/>
                      <a:cs typeface="Times New Roman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1" u="none" strike="noStrike" kern="1200" baseline="0">
                      <a:solidFill>
                        <a:srgbClr val="0000FF"/>
                      </a:solidFill>
                      <a:latin typeface="+mn-lt"/>
                      <a:ea typeface="Times New Roman" charset="0"/>
                      <a:cs typeface="Times New Roman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1" u="none" strike="noStrike" kern="1200" baseline="0">
                      <a:solidFill>
                        <a:srgbClr val="0000FF"/>
                      </a:solidFill>
                      <a:latin typeface="+mn-lt"/>
                      <a:ea typeface="Times New Roman" charset="0"/>
                      <a:cs typeface="Times New Roman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1" u="none" strike="noStrike" kern="1200" baseline="0">
                      <a:solidFill>
                        <a:srgbClr val="0000FF"/>
                      </a:solidFill>
                      <a:latin typeface="+mn-lt"/>
                      <a:ea typeface="Times New Roman" charset="0"/>
                      <a:cs typeface="Times New Roman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1" u="none" strike="noStrike" kern="1200" baseline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R&amp;D</c:v>
                </c:pt>
                <c:pt idx="1">
                  <c:v>Golden Batch</c:v>
                </c:pt>
                <c:pt idx="2">
                  <c:v>2018-19</c:v>
                </c:pt>
                <c:pt idx="3">
                  <c:v>2019-20</c:v>
                </c:pt>
                <c:pt idx="4">
                  <c:v>April</c:v>
                </c:pt>
                <c:pt idx="5">
                  <c:v>May</c:v>
                </c:pt>
                <c:pt idx="6">
                  <c:v>June</c:v>
                </c:pt>
                <c:pt idx="7">
                  <c:v>July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0.9465</c:v>
                </c:pt>
                <c:pt idx="1">
                  <c:v>0.9223</c:v>
                </c:pt>
                <c:pt idx="2">
                  <c:v>0.8872</c:v>
                </c:pt>
                <c:pt idx="3">
                  <c:v>0.8902</c:v>
                </c:pt>
                <c:pt idx="4">
                  <c:v>0.8765</c:v>
                </c:pt>
                <c:pt idx="5">
                  <c:v>0.9021</c:v>
                </c:pt>
                <c:pt idx="6">
                  <c:v>0.9021</c:v>
                </c:pt>
                <c:pt idx="7">
                  <c:v>0.9114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40576032"/>
        <c:axId val="2140579104"/>
      </c:barChart>
      <c:catAx>
        <c:axId val="214057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1" u="none" strike="noStrike" kern="120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579104"/>
        <c:crosses val="autoZero"/>
        <c:auto val="1"/>
        <c:lblAlgn val="ctr"/>
        <c:lblOffset val="100"/>
        <c:noMultiLvlLbl val="0"/>
      </c:catAx>
      <c:valAx>
        <c:axId val="214057910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4057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Capacity</a:t>
            </a:r>
            <a:r>
              <a:rPr lang="en-US" sz="1800" baseline="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Vs Plan</a:t>
            </a:r>
            <a:endParaRPr lang="en-US" sz="1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c:rich>
      </c:tx>
      <c:layout>
        <c:manualLayout>
          <c:xMode val="edge"/>
          <c:yMode val="edge"/>
          <c:x val="0.206945288708291"/>
          <c:y val="0.0749422257632944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386705750374"/>
          <c:y val="0.211897477563441"/>
          <c:w val="0.578564811651504"/>
          <c:h val="0.62204682235876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OTIF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0.0287104658792651"/>
                  <c:y val="0.001654773622047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76483462697391"/>
                  <c:y val="-0.1095747037859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058307906824147"/>
                  <c:y val="0.01937426386930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33CC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100%</c:v>
                </c:pt>
                <c:pt idx="1">
                  <c:v>90 to 100%</c:v>
                </c:pt>
                <c:pt idx="2">
                  <c:v>80 to 90%</c:v>
                </c:pt>
                <c:pt idx="3">
                  <c:v>&lt; 80%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4.0</c:v>
                </c:pt>
                <c:pt idx="1">
                  <c:v>8.0</c:v>
                </c:pt>
                <c:pt idx="2">
                  <c:v>15.0</c:v>
                </c:pt>
                <c:pt idx="3">
                  <c:v>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242004658793848"/>
          <c:y val="0.811672259076315"/>
          <c:w val="0.899999917621276"/>
          <c:h val="0.0820781698410332"/>
        </c:manualLayout>
      </c:layout>
      <c:overlay val="0"/>
      <c:spPr>
        <a:solidFill>
          <a:schemeClr val="bg1"/>
        </a:solidFill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baseline="0">
              <a:solidFill>
                <a:srgbClr val="0000FF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i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Plan Vs Actual</a:t>
            </a:r>
          </a:p>
        </c:rich>
      </c:tx>
      <c:layout>
        <c:manualLayout>
          <c:xMode val="edge"/>
          <c:yMode val="edge"/>
          <c:x val="0.248431832823182"/>
          <c:y val="0.0768099976171163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3022256794654"/>
          <c:y val="0.18308581944582"/>
          <c:w val="0.887480903126703"/>
          <c:h val="0.5720197522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OTIF</c:v>
                </c:pt>
              </c:strCache>
            </c:strRef>
          </c:tx>
          <c:spPr>
            <a:solidFill>
              <a:srgbClr val="00B0F0"/>
            </a:solidFill>
            <a:ln w="25400">
              <a:solidFill>
                <a:srgbClr val="92D050"/>
              </a:solidFill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Lbls>
            <c:dLbl>
              <c:idx val="1"/>
              <c:layout>
                <c:manualLayout>
                  <c:x val="0.00796709825525257"/>
                  <c:y val="0.001654765321117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00708020154169762"/>
                  <c:y val="0.0106513008083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000464681611429806"/>
                  <c:y val="-0.008105861704570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100%</c:v>
                </c:pt>
                <c:pt idx="1">
                  <c:v>90 to 100%</c:v>
                </c:pt>
                <c:pt idx="2">
                  <c:v>80 to 90%</c:v>
                </c:pt>
                <c:pt idx="3">
                  <c:v>&lt; 80%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7.0</c:v>
                </c:pt>
                <c:pt idx="1">
                  <c:v>9.0</c:v>
                </c:pt>
                <c:pt idx="2">
                  <c:v>8.0</c:v>
                </c:pt>
                <c:pt idx="3">
                  <c:v>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2116233088"/>
        <c:axId val="-2116236224"/>
      </c:barChart>
      <c:valAx>
        <c:axId val="-211623622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-2116233088"/>
        <c:crosses val="autoZero"/>
        <c:crossBetween val="between"/>
      </c:valAx>
      <c:catAx>
        <c:axId val="-2116233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00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1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62362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1" u="none" strike="noStrike" kern="1200" spc="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Overall % Distribution</a:t>
            </a:r>
          </a:p>
        </c:rich>
      </c:tx>
      <c:layout>
        <c:manualLayout>
          <c:xMode val="edge"/>
          <c:yMode val="edge"/>
          <c:x val="0.212092935463102"/>
          <c:y val="0.0773927185223608"/>
        </c:manualLayout>
      </c:layout>
      <c:overlay val="0"/>
      <c:spPr>
        <a:noFill/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1" u="none" strike="noStrike" kern="1200" spc="0" baseline="0">
              <a:solidFill>
                <a:srgbClr val="0000FF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4472286927692"/>
          <c:y val="0.18308581944582"/>
          <c:w val="0.578564811651504"/>
          <c:h val="0.62204682235876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OTIF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0.0287104658792651"/>
                  <c:y val="0.001654773622047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76483462697391"/>
                  <c:y val="-0.1095747037859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058307906824147"/>
                  <c:y val="0.01937426386930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1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100%</c:v>
                </c:pt>
                <c:pt idx="1">
                  <c:v>90 to 100%</c:v>
                </c:pt>
                <c:pt idx="2">
                  <c:v>80 to 90%</c:v>
                </c:pt>
                <c:pt idx="3">
                  <c:v>&lt; 80%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3.0</c:v>
                </c:pt>
                <c:pt idx="1">
                  <c:v>15.0</c:v>
                </c:pt>
                <c:pt idx="2">
                  <c:v>7.0</c:v>
                </c:pt>
                <c:pt idx="3">
                  <c:v>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106699406488052"/>
          <c:y val="0.145848360286359"/>
          <c:w val="0.978246203419478"/>
          <c:h val="0.0820781698410332"/>
        </c:manualLayout>
      </c:layout>
      <c:overlay val="0"/>
      <c:spPr>
        <a:solidFill>
          <a:schemeClr val="bg1"/>
        </a:solidFill>
        <a:ln>
          <a:solidFill>
            <a:srgbClr val="0000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baseline="0">
              <a:solidFill>
                <a:srgbClr val="00B05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i="1">
          <a:solidFill>
            <a:srgbClr val="0000FF"/>
          </a:solidFill>
        </a:defRPr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656565656565657"/>
          <c:y val="0.0"/>
          <c:w val="0.868686868686869"/>
          <c:h val="0.9929838685894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000706815944881947"/>
                  <c:y val="-0.003700910205406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33CC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33CC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16659296"/>
        <c:axId val="-2116656224"/>
        <c:axId val="0"/>
      </c:bar3DChart>
      <c:catAx>
        <c:axId val="-21166592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116656224"/>
        <c:crosses val="autoZero"/>
        <c:auto val="1"/>
        <c:lblAlgn val="ctr"/>
        <c:lblOffset val="100"/>
        <c:noMultiLvlLbl val="0"/>
      </c:catAx>
      <c:valAx>
        <c:axId val="-211665622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116659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OEE</a:t>
            </a:r>
            <a:r>
              <a:rPr lang="en-US" sz="1800" i="1" baseline="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Distribution</a:t>
            </a:r>
            <a:endParaRPr lang="en-US" sz="180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c:rich>
      </c:tx>
      <c:layout>
        <c:manualLayout>
          <c:xMode val="edge"/>
          <c:yMode val="edge"/>
          <c:x val="0.36904713768887"/>
          <c:y val="0.02054859905476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3407817266085"/>
          <c:y val="0.107400569859574"/>
          <c:w val="0.634299135889275"/>
          <c:h val="0.70995377374212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OEE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0628558891076115"/>
                  <c:y val="0.09911835629921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156075295275591"/>
                  <c:y val="-0.0304628444881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426921751968504"/>
                  <c:y val="-0.0210878444881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795238681102362"/>
                  <c:y val="0.0866186023622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33CC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&gt; 85%</c:v>
                </c:pt>
                <c:pt idx="1">
                  <c:v>80 to 85%</c:v>
                </c:pt>
                <c:pt idx="2">
                  <c:v>75 to 80%</c:v>
                </c:pt>
                <c:pt idx="3">
                  <c:v>&lt; 75 %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2.0</c:v>
                </c:pt>
                <c:pt idx="1">
                  <c:v>3.0</c:v>
                </c:pt>
                <c:pt idx="2">
                  <c:v>3.0</c:v>
                </c:pt>
                <c:pt idx="3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306418032205434"/>
          <c:y val="0.830898944578648"/>
          <c:w val="0.9"/>
          <c:h val="0.1216789946711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/>
              <a:t>Loss Hrs Distribution</a:t>
            </a:r>
          </a:p>
        </c:rich>
      </c:tx>
      <c:layout>
        <c:manualLayout>
          <c:xMode val="edge"/>
          <c:yMode val="edge"/>
          <c:x val="0.140234251968504"/>
          <c:y val="0.01139129409137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270833333333333"/>
          <c:y val="0.117444242082042"/>
          <c:w val="0.945833333333333"/>
          <c:h val="0.7490027011718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Block 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1" u="none" strike="noStrike" kern="1200" baseline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Availabilty Loss</c:v>
                </c:pt>
                <c:pt idx="1">
                  <c:v>Performance Loss</c:v>
                </c:pt>
                <c:pt idx="2">
                  <c:v>Quality Loss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36.0</c:v>
                </c:pt>
                <c:pt idx="1">
                  <c:v>44.0</c:v>
                </c:pt>
                <c:pt idx="2">
                  <c:v>24.0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Block 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1" u="none" strike="noStrike" kern="1200" baseline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Availabilty Loss</c:v>
                </c:pt>
                <c:pt idx="1">
                  <c:v>Performance Loss</c:v>
                </c:pt>
                <c:pt idx="2">
                  <c:v>Quality Loss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42.0</c:v>
                </c:pt>
                <c:pt idx="1">
                  <c:v>28.0</c:v>
                </c:pt>
                <c:pt idx="2">
                  <c:v>18.0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Block 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1" u="none" strike="noStrike" kern="1200" baseline="0">
                    <a:solidFill>
                      <a:srgbClr val="0000FF"/>
                    </a:solidFill>
                    <a:latin typeface="Times New Roman" charset="0"/>
                    <a:ea typeface="Times New Roman" charset="0"/>
                    <a:cs typeface="Times New Roman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Availabilty Loss</c:v>
                </c:pt>
                <c:pt idx="1">
                  <c:v>Performance Loss</c:v>
                </c:pt>
                <c:pt idx="2">
                  <c:v>Quality Loss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40.0</c:v>
                </c:pt>
                <c:pt idx="1">
                  <c:v>50.0</c:v>
                </c:pt>
                <c:pt idx="2">
                  <c:v>16.0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19303104"/>
        <c:axId val="-2119299664"/>
      </c:barChart>
      <c:catAx>
        <c:axId val="-211930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1" u="none" strike="noStrike" kern="1200" baseline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endParaRPr lang="en-US"/>
          </a:p>
        </c:txPr>
        <c:crossAx val="-2119299664"/>
        <c:crosses val="autoZero"/>
        <c:auto val="1"/>
        <c:lblAlgn val="ctr"/>
        <c:lblOffset val="100"/>
        <c:noMultiLvlLbl val="0"/>
      </c:catAx>
      <c:valAx>
        <c:axId val="-211929966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119303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5718667979003"/>
          <c:y val="0.0"/>
          <c:w val="0.444281332020997"/>
          <c:h val="0.1314433100409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accent1"/>
      </a:solidFill>
    </a:ln>
    <a:effectLst/>
  </c:spPr>
  <c:txPr>
    <a:bodyPr/>
    <a:lstStyle/>
    <a:p>
      <a:pPr>
        <a:defRPr sz="1800" i="1">
          <a:solidFill>
            <a:srgbClr val="0000FF"/>
          </a:solidFill>
          <a:latin typeface="Times New Roman" charset="0"/>
          <a:ea typeface="Times New Roman" charset="0"/>
          <a:cs typeface="Times New Roman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No.s</a:t>
            </a:r>
            <a:r>
              <a:rPr lang="en-US" sz="1800" i="1" baseline="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Distribution</a:t>
            </a:r>
            <a:endParaRPr lang="en-US" sz="180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c:rich>
      </c:tx>
      <c:layout>
        <c:manualLayout>
          <c:xMode val="edge"/>
          <c:yMode val="edge"/>
          <c:x val="0.222678663207238"/>
          <c:y val="0.4887239365948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329306829151661"/>
          <c:y val="0.0138553094051278"/>
          <c:w val="0.807501083298449"/>
          <c:h val="0.98614469059487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Qty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0625"/>
                  <c:y val="-0.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60416666666667"/>
                  <c:y val="0.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3125"/>
                  <c:y val="-0.146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33CC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</c:v>
                </c:pt>
                <c:pt idx="1">
                  <c:v>B</c:v>
                </c:pt>
                <c:pt idx="2">
                  <c:v>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</c:v>
                </c:pt>
                <c:pt idx="1">
                  <c:v>0.3</c:v>
                </c:pt>
                <c:pt idx="2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7570009886056"/>
          <c:y val="0.281723359211205"/>
          <c:w val="0.375934900351865"/>
          <c:h val="0.1113921475065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1" u="none" strike="noStrike" kern="1200" spc="0" baseline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800" i="1" baseline="0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Value Distribution</a:t>
            </a:r>
            <a:endParaRPr lang="en-US" sz="1800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c:rich>
      </c:tx>
      <c:layout>
        <c:manualLayout>
          <c:xMode val="edge"/>
          <c:yMode val="edge"/>
          <c:x val="0.192100925276781"/>
          <c:y val="0.4799983648298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spc="0" baseline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930845120271973"/>
          <c:y val="0.0388768579449346"/>
          <c:w val="0.605705085732332"/>
          <c:h val="0.92829244386642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Qty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210057526425621"/>
                  <c:y val="0.08980953931921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35277879262621"/>
                  <c:y val="-0.05337780819702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3125"/>
                  <c:y val="-0.146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33CC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</c:v>
                </c:pt>
                <c:pt idx="1">
                  <c:v>B</c:v>
                </c:pt>
                <c:pt idx="2">
                  <c:v>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</c:v>
                </c:pt>
                <c:pt idx="1">
                  <c:v>0.25</c:v>
                </c:pt>
                <c:pt idx="2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0313569303391"/>
          <c:y val="0.316625283578357"/>
          <c:w val="0.375934900351865"/>
          <c:h val="0.1113921475065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71150131259597"/>
          <c:y val="0.197270515847464"/>
          <c:w val="0.583960378768458"/>
          <c:h val="0.802729484152537"/>
        </c:manualLayout>
      </c:layout>
      <c:pieChart>
        <c:varyColors val="1"/>
        <c:ser>
          <c:idx val="0"/>
          <c:order val="0"/>
          <c:dPt>
            <c:idx val="2"/>
            <c:bubble3D val="0"/>
            <c:explosion val="1"/>
          </c:dPt>
          <c:dLbls>
            <c:delete val="1"/>
          </c:dLbls>
          <c:cat>
            <c:strRef>
              <c:f>PAC!$F$70:$F$73</c:f>
              <c:strCache>
                <c:ptCount val="4"/>
                <c:pt idx="0">
                  <c:v>190 to 200</c:v>
                </c:pt>
                <c:pt idx="1">
                  <c:v>200 to 210</c:v>
                </c:pt>
                <c:pt idx="2">
                  <c:v>210 to 220</c:v>
                </c:pt>
                <c:pt idx="3">
                  <c:v>&gt;220</c:v>
                </c:pt>
              </c:strCache>
            </c:strRef>
          </c:cat>
          <c:val>
            <c:numRef>
              <c:f>PAC!$G$70:$G$73</c:f>
              <c:numCache>
                <c:formatCode>0.0%</c:formatCode>
                <c:ptCount val="4"/>
                <c:pt idx="0">
                  <c:v>0.225806451612903</c:v>
                </c:pt>
                <c:pt idx="1">
                  <c:v>0.193548387096777</c:v>
                </c:pt>
                <c:pt idx="2">
                  <c:v>0.419354838709682</c:v>
                </c:pt>
                <c:pt idx="3">
                  <c:v>0.161290322580645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71150131259597"/>
          <c:y val="0.197270515847464"/>
          <c:w val="0.583960378768458"/>
          <c:h val="0.802729484152537"/>
        </c:manualLayout>
      </c:layout>
      <c:pieChart>
        <c:varyColors val="1"/>
        <c:ser>
          <c:idx val="0"/>
          <c:order val="0"/>
          <c:dPt>
            <c:idx val="2"/>
            <c:bubble3D val="0"/>
            <c:explosion val="1"/>
          </c:dPt>
          <c:dLbls>
            <c:delete val="1"/>
          </c:dLbls>
          <c:cat>
            <c:strRef>
              <c:f>PAC!$F$70:$F$73</c:f>
              <c:strCache>
                <c:ptCount val="4"/>
                <c:pt idx="0">
                  <c:v>190 to 200</c:v>
                </c:pt>
                <c:pt idx="1">
                  <c:v>200 to 210</c:v>
                </c:pt>
                <c:pt idx="2">
                  <c:v>210 to 220</c:v>
                </c:pt>
                <c:pt idx="3">
                  <c:v>&gt;220</c:v>
                </c:pt>
              </c:strCache>
            </c:strRef>
          </c:cat>
          <c:val>
            <c:numRef>
              <c:f>PAC!$G$70:$G$73</c:f>
              <c:numCache>
                <c:formatCode>0.0%</c:formatCode>
                <c:ptCount val="4"/>
                <c:pt idx="0">
                  <c:v>0.225806451612903</c:v>
                </c:pt>
                <c:pt idx="1">
                  <c:v>0.193548387096777</c:v>
                </c:pt>
                <c:pt idx="2">
                  <c:v>0.419354838709682</c:v>
                </c:pt>
                <c:pt idx="3">
                  <c:v>0.161290322580645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20D4AB-7ED8-B349-9092-B932E7049C31}" type="doc">
      <dgm:prSet loTypeId="urn:microsoft.com/office/officeart/2005/8/layout/radial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C0EC21-B247-674D-8624-861708DE5826}">
      <dgm:prSet phldrT="[Text]" custT="1"/>
      <dgm:spPr>
        <a:solidFill>
          <a:schemeClr val="accent1"/>
        </a:solidFill>
      </dgm:spPr>
      <dgm:t>
        <a:bodyPr/>
        <a:lstStyle/>
        <a:p>
          <a:endParaRPr lang="en-US" sz="3600" i="1" dirty="0">
            <a:solidFill>
              <a:srgbClr val="0033CC"/>
            </a:solidFill>
          </a:endParaRPr>
        </a:p>
      </dgm:t>
    </dgm:pt>
    <dgm:pt modelId="{F5F1B59A-41AC-AB4C-AC4C-D287AF3F8DEB}" type="parTrans" cxnId="{4803AA3D-A9D0-5C43-BEB1-C860648AE2DB}">
      <dgm:prSet/>
      <dgm:spPr/>
      <dgm:t>
        <a:bodyPr/>
        <a:lstStyle/>
        <a:p>
          <a:endParaRPr lang="en-US"/>
        </a:p>
      </dgm:t>
    </dgm:pt>
    <dgm:pt modelId="{51C0C87B-1D61-EF47-BCAD-2707041C63B4}" type="sibTrans" cxnId="{4803AA3D-A9D0-5C43-BEB1-C860648AE2DB}">
      <dgm:prSet/>
      <dgm:spPr/>
      <dgm:t>
        <a:bodyPr/>
        <a:lstStyle/>
        <a:p>
          <a:endParaRPr lang="en-US"/>
        </a:p>
      </dgm:t>
    </dgm:pt>
    <dgm:pt modelId="{98E4227B-C55B-204B-BDA9-EF2D9BAAB055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(1)</a:t>
          </a:r>
        </a:p>
        <a:p>
          <a:r>
            <a:rPr lang="en-US" sz="1800" b="1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Knowledge</a:t>
          </a:r>
          <a:r>
            <a:rPr lang="en-US" sz="1800" b="1" baseline="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 </a:t>
          </a:r>
        </a:p>
        <a:p>
          <a:r>
            <a:rPr lang="en-US" sz="1800" b="1" baseline="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Sharing</a:t>
          </a:r>
          <a:endParaRPr lang="en-US" sz="1800" b="1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04931F59-7A12-3A4B-8F25-50311635E25A}" type="parTrans" cxnId="{A81A3FD0-07E9-3B47-8547-ACC38B860F14}">
      <dgm:prSet/>
      <dgm:spPr/>
      <dgm:t>
        <a:bodyPr/>
        <a:lstStyle/>
        <a:p>
          <a:endParaRPr lang="en-US"/>
        </a:p>
      </dgm:t>
    </dgm:pt>
    <dgm:pt modelId="{88466DD2-A60C-614B-BD77-C78F6926DA1A}" type="sibTrans" cxnId="{A81A3FD0-07E9-3B47-8547-ACC38B860F14}">
      <dgm:prSet/>
      <dgm:spPr/>
      <dgm:t>
        <a:bodyPr/>
        <a:lstStyle/>
        <a:p>
          <a:endParaRPr lang="en-US"/>
        </a:p>
      </dgm:t>
    </dgm:pt>
    <dgm:pt modelId="{973498AA-29CC-5143-AB5D-AF77817F40DC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800" dirty="0" smtClean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rPr>
            <a:t>(2) </a:t>
          </a:r>
        </a:p>
        <a:p>
          <a:r>
            <a:rPr lang="en-US" sz="1800" b="1" dirty="0" smtClean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rPr>
            <a:t>Application</a:t>
          </a:r>
          <a:endParaRPr lang="en-US" sz="1800" b="1" dirty="0">
            <a:solidFill>
              <a:srgbClr val="FFFF00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6F801A3B-96AF-C740-9F1B-154C0AB84C6C}" type="parTrans" cxnId="{CA7CA841-9DDD-984D-8047-7C0DF0AB7253}">
      <dgm:prSet/>
      <dgm:spPr/>
      <dgm:t>
        <a:bodyPr/>
        <a:lstStyle/>
        <a:p>
          <a:endParaRPr lang="en-US"/>
        </a:p>
      </dgm:t>
    </dgm:pt>
    <dgm:pt modelId="{505CE8EF-5FEB-374D-8523-9047FF422337}" type="sibTrans" cxnId="{CA7CA841-9DDD-984D-8047-7C0DF0AB7253}">
      <dgm:prSet/>
      <dgm:spPr/>
      <dgm:t>
        <a:bodyPr/>
        <a:lstStyle/>
        <a:p>
          <a:endParaRPr lang="en-US"/>
        </a:p>
      </dgm:t>
    </dgm:pt>
    <dgm:pt modelId="{13680698-A541-5F48-80A1-97CE8580E2D5}">
      <dgm:prSet phldrT="[Text]" custT="1"/>
      <dgm:spPr>
        <a:solidFill>
          <a:srgbClr val="D6D6D6"/>
        </a:solidFill>
      </dgm:spPr>
      <dgm:t>
        <a:bodyPr/>
        <a:lstStyle/>
        <a:p>
          <a:r>
            <a:rPr lang="en-US" sz="1800" dirty="0" smtClean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(3) </a:t>
          </a:r>
        </a:p>
        <a:p>
          <a:r>
            <a:rPr lang="en-US" sz="1800" b="1" dirty="0" smtClean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Follow up</a:t>
          </a:r>
        </a:p>
      </dgm:t>
    </dgm:pt>
    <dgm:pt modelId="{D6EBDA3B-37D1-4442-B1A2-A84E8E593EA5}" type="parTrans" cxnId="{202B0CD7-49DC-B543-8BD1-7EC40842CF5F}">
      <dgm:prSet/>
      <dgm:spPr/>
      <dgm:t>
        <a:bodyPr/>
        <a:lstStyle/>
        <a:p>
          <a:endParaRPr lang="en-US"/>
        </a:p>
      </dgm:t>
    </dgm:pt>
    <dgm:pt modelId="{56F8D1E6-8DDF-174E-8E65-4DBCCC983727}" type="sibTrans" cxnId="{202B0CD7-49DC-B543-8BD1-7EC40842CF5F}">
      <dgm:prSet/>
      <dgm:spPr/>
      <dgm:t>
        <a:bodyPr/>
        <a:lstStyle/>
        <a:p>
          <a:endParaRPr lang="en-US"/>
        </a:p>
      </dgm:t>
    </dgm:pt>
    <dgm:pt modelId="{AFD823F1-A8C5-1B4B-BAD8-E0E5E1ACCAA3}" type="pres">
      <dgm:prSet presAssocID="{4120D4AB-7ED8-B349-9092-B932E7049C3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EFCC0F-EDC9-AE46-AF6B-14632E849D88}" type="pres">
      <dgm:prSet presAssocID="{FFC0EC21-B247-674D-8624-861708DE5826}" presName="centerShape" presStyleLbl="node0" presStyleIdx="0" presStyleCnt="1" custFlipVert="1" custFlipHor="1" custScaleX="1741" custScaleY="3841" custLinFactNeighborX="-1245" custLinFactNeighborY="0"/>
      <dgm:spPr/>
      <dgm:t>
        <a:bodyPr/>
        <a:lstStyle/>
        <a:p>
          <a:endParaRPr lang="en-US"/>
        </a:p>
      </dgm:t>
    </dgm:pt>
    <dgm:pt modelId="{7229CC11-F14B-BC48-A416-600582F931C6}" type="pres">
      <dgm:prSet presAssocID="{98E4227B-C55B-204B-BDA9-EF2D9BAAB05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4C6455-08F1-EE4F-9E0D-75927E3CAB69}" type="pres">
      <dgm:prSet presAssocID="{98E4227B-C55B-204B-BDA9-EF2D9BAAB055}" presName="dummy" presStyleCnt="0"/>
      <dgm:spPr/>
    </dgm:pt>
    <dgm:pt modelId="{E784605A-46F3-9D4C-8C51-DFE745588CA0}" type="pres">
      <dgm:prSet presAssocID="{88466DD2-A60C-614B-BD77-C78F6926DA1A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D267538-A5B5-9D45-86AE-8E092049867A}" type="pres">
      <dgm:prSet presAssocID="{973498AA-29CC-5143-AB5D-AF77817F40D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5516D7-0282-9D43-AA54-91740860C59B}" type="pres">
      <dgm:prSet presAssocID="{973498AA-29CC-5143-AB5D-AF77817F40DC}" presName="dummy" presStyleCnt="0"/>
      <dgm:spPr/>
    </dgm:pt>
    <dgm:pt modelId="{5A780773-398C-404C-A36E-2F8DF3167274}" type="pres">
      <dgm:prSet presAssocID="{505CE8EF-5FEB-374D-8523-9047FF422337}" presName="sibTrans" presStyleLbl="sibTrans2D1" presStyleIdx="1" presStyleCnt="3"/>
      <dgm:spPr/>
      <dgm:t>
        <a:bodyPr/>
        <a:lstStyle/>
        <a:p>
          <a:endParaRPr lang="en-US"/>
        </a:p>
      </dgm:t>
    </dgm:pt>
    <dgm:pt modelId="{96E2E4C9-4642-DB40-99A7-A3140FF4533A}" type="pres">
      <dgm:prSet presAssocID="{13680698-A541-5F48-80A1-97CE8580E2D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5878C-95E4-5C43-852A-D072CF7D527A}" type="pres">
      <dgm:prSet presAssocID="{13680698-A541-5F48-80A1-97CE8580E2D5}" presName="dummy" presStyleCnt="0"/>
      <dgm:spPr/>
    </dgm:pt>
    <dgm:pt modelId="{BE750469-F6B6-704A-8ED7-FA5F521A5DC3}" type="pres">
      <dgm:prSet presAssocID="{56F8D1E6-8DDF-174E-8E65-4DBCCC983727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4803AA3D-A9D0-5C43-BEB1-C860648AE2DB}" srcId="{4120D4AB-7ED8-B349-9092-B932E7049C31}" destId="{FFC0EC21-B247-674D-8624-861708DE5826}" srcOrd="0" destOrd="0" parTransId="{F5F1B59A-41AC-AB4C-AC4C-D287AF3F8DEB}" sibTransId="{51C0C87B-1D61-EF47-BCAD-2707041C63B4}"/>
    <dgm:cxn modelId="{251844A2-6B1F-9B46-AA1B-8C5C994DA268}" type="presOf" srcId="{88466DD2-A60C-614B-BD77-C78F6926DA1A}" destId="{E784605A-46F3-9D4C-8C51-DFE745588CA0}" srcOrd="0" destOrd="0" presId="urn:microsoft.com/office/officeart/2005/8/layout/radial6"/>
    <dgm:cxn modelId="{86FE97A6-9B70-C04E-AAB4-714044331EF7}" type="presOf" srcId="{FFC0EC21-B247-674D-8624-861708DE5826}" destId="{ABEFCC0F-EDC9-AE46-AF6B-14632E849D88}" srcOrd="0" destOrd="0" presId="urn:microsoft.com/office/officeart/2005/8/layout/radial6"/>
    <dgm:cxn modelId="{AF403D8E-4E8E-C749-A1CF-979669B1D907}" type="presOf" srcId="{98E4227B-C55B-204B-BDA9-EF2D9BAAB055}" destId="{7229CC11-F14B-BC48-A416-600582F931C6}" srcOrd="0" destOrd="0" presId="urn:microsoft.com/office/officeart/2005/8/layout/radial6"/>
    <dgm:cxn modelId="{4A25D4CB-A1A9-ED41-8D6A-63A8E87DC2B0}" type="presOf" srcId="{505CE8EF-5FEB-374D-8523-9047FF422337}" destId="{5A780773-398C-404C-A36E-2F8DF3167274}" srcOrd="0" destOrd="0" presId="urn:microsoft.com/office/officeart/2005/8/layout/radial6"/>
    <dgm:cxn modelId="{0D1AD2F0-9CAD-F646-8567-4044382013E9}" type="presOf" srcId="{973498AA-29CC-5143-AB5D-AF77817F40DC}" destId="{AD267538-A5B5-9D45-86AE-8E092049867A}" srcOrd="0" destOrd="0" presId="urn:microsoft.com/office/officeart/2005/8/layout/radial6"/>
    <dgm:cxn modelId="{202B0CD7-49DC-B543-8BD1-7EC40842CF5F}" srcId="{FFC0EC21-B247-674D-8624-861708DE5826}" destId="{13680698-A541-5F48-80A1-97CE8580E2D5}" srcOrd="2" destOrd="0" parTransId="{D6EBDA3B-37D1-4442-B1A2-A84E8E593EA5}" sibTransId="{56F8D1E6-8DDF-174E-8E65-4DBCCC983727}"/>
    <dgm:cxn modelId="{CA7CA841-9DDD-984D-8047-7C0DF0AB7253}" srcId="{FFC0EC21-B247-674D-8624-861708DE5826}" destId="{973498AA-29CC-5143-AB5D-AF77817F40DC}" srcOrd="1" destOrd="0" parTransId="{6F801A3B-96AF-C740-9F1B-154C0AB84C6C}" sibTransId="{505CE8EF-5FEB-374D-8523-9047FF422337}"/>
    <dgm:cxn modelId="{BF1DCA30-1BD5-424B-8BDD-86AA6F1E94E6}" type="presOf" srcId="{13680698-A541-5F48-80A1-97CE8580E2D5}" destId="{96E2E4C9-4642-DB40-99A7-A3140FF4533A}" srcOrd="0" destOrd="0" presId="urn:microsoft.com/office/officeart/2005/8/layout/radial6"/>
    <dgm:cxn modelId="{A81A3FD0-07E9-3B47-8547-ACC38B860F14}" srcId="{FFC0EC21-B247-674D-8624-861708DE5826}" destId="{98E4227B-C55B-204B-BDA9-EF2D9BAAB055}" srcOrd="0" destOrd="0" parTransId="{04931F59-7A12-3A4B-8F25-50311635E25A}" sibTransId="{88466DD2-A60C-614B-BD77-C78F6926DA1A}"/>
    <dgm:cxn modelId="{A2F1C885-CDEA-5C4B-9B7C-67542B3AAB28}" type="presOf" srcId="{4120D4AB-7ED8-B349-9092-B932E7049C31}" destId="{AFD823F1-A8C5-1B4B-BAD8-E0E5E1ACCAA3}" srcOrd="0" destOrd="0" presId="urn:microsoft.com/office/officeart/2005/8/layout/radial6"/>
    <dgm:cxn modelId="{42EA6694-D912-8149-A217-3B0192EB62B5}" type="presOf" srcId="{56F8D1E6-8DDF-174E-8E65-4DBCCC983727}" destId="{BE750469-F6B6-704A-8ED7-FA5F521A5DC3}" srcOrd="0" destOrd="0" presId="urn:microsoft.com/office/officeart/2005/8/layout/radial6"/>
    <dgm:cxn modelId="{D58352C1-E982-EA46-BC12-BC950EABD99D}" type="presParOf" srcId="{AFD823F1-A8C5-1B4B-BAD8-E0E5E1ACCAA3}" destId="{ABEFCC0F-EDC9-AE46-AF6B-14632E849D88}" srcOrd="0" destOrd="0" presId="urn:microsoft.com/office/officeart/2005/8/layout/radial6"/>
    <dgm:cxn modelId="{1A81BE17-2E85-6245-864A-BCAF3405B78A}" type="presParOf" srcId="{AFD823F1-A8C5-1B4B-BAD8-E0E5E1ACCAA3}" destId="{7229CC11-F14B-BC48-A416-600582F931C6}" srcOrd="1" destOrd="0" presId="urn:microsoft.com/office/officeart/2005/8/layout/radial6"/>
    <dgm:cxn modelId="{7AC75285-40EB-BF45-9A47-0E7BF6DAE5AC}" type="presParOf" srcId="{AFD823F1-A8C5-1B4B-BAD8-E0E5E1ACCAA3}" destId="{FB4C6455-08F1-EE4F-9E0D-75927E3CAB69}" srcOrd="2" destOrd="0" presId="urn:microsoft.com/office/officeart/2005/8/layout/radial6"/>
    <dgm:cxn modelId="{2F5D812E-C206-9E45-A0CF-1BAEBD77CF50}" type="presParOf" srcId="{AFD823F1-A8C5-1B4B-BAD8-E0E5E1ACCAA3}" destId="{E784605A-46F3-9D4C-8C51-DFE745588CA0}" srcOrd="3" destOrd="0" presId="urn:microsoft.com/office/officeart/2005/8/layout/radial6"/>
    <dgm:cxn modelId="{22371508-A64D-8547-8202-C8910475CD58}" type="presParOf" srcId="{AFD823F1-A8C5-1B4B-BAD8-E0E5E1ACCAA3}" destId="{AD267538-A5B5-9D45-86AE-8E092049867A}" srcOrd="4" destOrd="0" presId="urn:microsoft.com/office/officeart/2005/8/layout/radial6"/>
    <dgm:cxn modelId="{C08C406E-4BAC-DD46-9B09-8186637DED19}" type="presParOf" srcId="{AFD823F1-A8C5-1B4B-BAD8-E0E5E1ACCAA3}" destId="{825516D7-0282-9D43-AA54-91740860C59B}" srcOrd="5" destOrd="0" presId="urn:microsoft.com/office/officeart/2005/8/layout/radial6"/>
    <dgm:cxn modelId="{7FF906CC-8A70-7B43-A1F6-810F67768456}" type="presParOf" srcId="{AFD823F1-A8C5-1B4B-BAD8-E0E5E1ACCAA3}" destId="{5A780773-398C-404C-A36E-2F8DF3167274}" srcOrd="6" destOrd="0" presId="urn:microsoft.com/office/officeart/2005/8/layout/radial6"/>
    <dgm:cxn modelId="{7C81C10C-5CED-7B4F-81AE-296FFB112C57}" type="presParOf" srcId="{AFD823F1-A8C5-1B4B-BAD8-E0E5E1ACCAA3}" destId="{96E2E4C9-4642-DB40-99A7-A3140FF4533A}" srcOrd="7" destOrd="0" presId="urn:microsoft.com/office/officeart/2005/8/layout/radial6"/>
    <dgm:cxn modelId="{947962BC-37D5-CD44-AA32-2D5F08EEA93B}" type="presParOf" srcId="{AFD823F1-A8C5-1B4B-BAD8-E0E5E1ACCAA3}" destId="{3015878C-95E4-5C43-852A-D072CF7D527A}" srcOrd="8" destOrd="0" presId="urn:microsoft.com/office/officeart/2005/8/layout/radial6"/>
    <dgm:cxn modelId="{C4762C48-9EA5-4C4D-A1D4-F121B5672FAC}" type="presParOf" srcId="{AFD823F1-A8C5-1B4B-BAD8-E0E5E1ACCAA3}" destId="{BE750469-F6B6-704A-8ED7-FA5F521A5DC3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44AA6C-715E-6E41-AEAE-22649F955210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</dgm:pt>
    <dgm:pt modelId="{56210B62-9921-144A-A3C8-41329BE50F25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400" dirty="0" smtClean="0"/>
            <a:t>Man</a:t>
          </a:r>
          <a:endParaRPr lang="en-US" sz="1400" dirty="0"/>
        </a:p>
      </dgm:t>
    </dgm:pt>
    <dgm:pt modelId="{C88A0D7F-BC5E-5349-87F0-254DBBD67F05}" type="parTrans" cxnId="{82D62A4F-1F69-7C48-B57A-19DA3423B1A3}">
      <dgm:prSet/>
      <dgm:spPr/>
      <dgm:t>
        <a:bodyPr/>
        <a:lstStyle/>
        <a:p>
          <a:endParaRPr lang="en-US" sz="1400"/>
        </a:p>
      </dgm:t>
    </dgm:pt>
    <dgm:pt modelId="{1B81E978-1E0B-B747-BCC8-1118BCFFA6E4}" type="sibTrans" cxnId="{82D62A4F-1F69-7C48-B57A-19DA3423B1A3}">
      <dgm:prSet/>
      <dgm:spPr/>
      <dgm:t>
        <a:bodyPr/>
        <a:lstStyle/>
        <a:p>
          <a:endParaRPr lang="en-US" sz="1400"/>
        </a:p>
      </dgm:t>
    </dgm:pt>
    <dgm:pt modelId="{5E9FA1BD-A92E-2B4C-BD43-BBC0AAC96D19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400" dirty="0" smtClean="0"/>
            <a:t>Method</a:t>
          </a:r>
          <a:endParaRPr lang="en-US" sz="1400" dirty="0"/>
        </a:p>
      </dgm:t>
    </dgm:pt>
    <dgm:pt modelId="{EB4D3EE1-66E2-2B48-8022-773F6A239BDD}" type="parTrans" cxnId="{814B21AC-9B29-EA40-9314-6CF9DC8E9AFE}">
      <dgm:prSet/>
      <dgm:spPr/>
      <dgm:t>
        <a:bodyPr/>
        <a:lstStyle/>
        <a:p>
          <a:endParaRPr lang="en-US" sz="1400"/>
        </a:p>
      </dgm:t>
    </dgm:pt>
    <dgm:pt modelId="{E00061BF-4A08-FC4F-991E-8CB2082CE7C1}" type="sibTrans" cxnId="{814B21AC-9B29-EA40-9314-6CF9DC8E9AFE}">
      <dgm:prSet/>
      <dgm:spPr/>
      <dgm:t>
        <a:bodyPr/>
        <a:lstStyle/>
        <a:p>
          <a:endParaRPr lang="en-US" sz="1400"/>
        </a:p>
      </dgm:t>
    </dgm:pt>
    <dgm:pt modelId="{2FAED9EE-D33D-6346-992B-5BB2BA2D74A1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 smtClean="0"/>
            <a:t>Management</a:t>
          </a:r>
        </a:p>
        <a:p>
          <a:r>
            <a:rPr lang="en-US" sz="1200" dirty="0" smtClean="0">
              <a:solidFill>
                <a:srgbClr val="002060"/>
              </a:solidFill>
            </a:rPr>
            <a:t>Mother Nature</a:t>
          </a:r>
          <a:endParaRPr lang="en-US" sz="1200" dirty="0">
            <a:solidFill>
              <a:srgbClr val="002060"/>
            </a:solidFill>
          </a:endParaRPr>
        </a:p>
      </dgm:t>
    </dgm:pt>
    <dgm:pt modelId="{F666788E-0C1B-8A44-833F-162649A8247A}" type="parTrans" cxnId="{4A2354CF-03F5-6746-85DA-E3429761A15E}">
      <dgm:prSet/>
      <dgm:spPr/>
      <dgm:t>
        <a:bodyPr/>
        <a:lstStyle/>
        <a:p>
          <a:endParaRPr lang="en-US" sz="1400"/>
        </a:p>
      </dgm:t>
    </dgm:pt>
    <dgm:pt modelId="{FF05FD45-BEBB-4847-A7B2-BD46132620A9}" type="sibTrans" cxnId="{4A2354CF-03F5-6746-85DA-E3429761A15E}">
      <dgm:prSet/>
      <dgm:spPr/>
      <dgm:t>
        <a:bodyPr/>
        <a:lstStyle/>
        <a:p>
          <a:endParaRPr lang="en-US" sz="1400"/>
        </a:p>
      </dgm:t>
    </dgm:pt>
    <dgm:pt modelId="{D35DF207-58A1-A846-81E9-E27C2FA95022}">
      <dgm:prSet custT="1"/>
      <dgm:spPr>
        <a:solidFill>
          <a:srgbClr val="0070C0"/>
        </a:solidFill>
      </dgm:spPr>
      <dgm:t>
        <a:bodyPr/>
        <a:lstStyle/>
        <a:p>
          <a:r>
            <a:rPr lang="en-US" sz="1400" dirty="0" smtClean="0"/>
            <a:t>Machine</a:t>
          </a:r>
          <a:endParaRPr lang="en-US" sz="1400" dirty="0"/>
        </a:p>
      </dgm:t>
    </dgm:pt>
    <dgm:pt modelId="{EFA6DDD1-3C06-E043-BAA1-E04F6826F5A7}" type="parTrans" cxnId="{ADD00B37-4F47-EA4A-B63F-2D98A2E044D9}">
      <dgm:prSet/>
      <dgm:spPr/>
      <dgm:t>
        <a:bodyPr/>
        <a:lstStyle/>
        <a:p>
          <a:endParaRPr lang="en-US" sz="1400"/>
        </a:p>
      </dgm:t>
    </dgm:pt>
    <dgm:pt modelId="{5DA14E36-FF52-A34F-9C6C-4EF061794A23}" type="sibTrans" cxnId="{ADD00B37-4F47-EA4A-B63F-2D98A2E044D9}">
      <dgm:prSet/>
      <dgm:spPr/>
      <dgm:t>
        <a:bodyPr/>
        <a:lstStyle/>
        <a:p>
          <a:endParaRPr lang="en-US" sz="1400"/>
        </a:p>
      </dgm:t>
    </dgm:pt>
    <dgm:pt modelId="{C7706831-E1A4-A442-904E-586D8F8552A9}">
      <dgm:prSet custT="1"/>
      <dgm:spPr>
        <a:solidFill>
          <a:srgbClr val="92D050"/>
        </a:solidFill>
      </dgm:spPr>
      <dgm:t>
        <a:bodyPr/>
        <a:lstStyle/>
        <a:p>
          <a:r>
            <a:rPr lang="en-US" sz="1400" dirty="0" smtClean="0"/>
            <a:t>Material</a:t>
          </a:r>
          <a:endParaRPr lang="en-US" sz="1400" dirty="0"/>
        </a:p>
      </dgm:t>
    </dgm:pt>
    <dgm:pt modelId="{792A8A84-FAB4-9144-BACB-E11C181F18F9}" type="parTrans" cxnId="{7FC28932-BC96-F840-98F9-07BFA621B14C}">
      <dgm:prSet/>
      <dgm:spPr/>
      <dgm:t>
        <a:bodyPr/>
        <a:lstStyle/>
        <a:p>
          <a:endParaRPr lang="en-US" sz="1400"/>
        </a:p>
      </dgm:t>
    </dgm:pt>
    <dgm:pt modelId="{0C8D1460-C8C5-3349-9AE8-80BF13BC26FB}" type="sibTrans" cxnId="{7FC28932-BC96-F840-98F9-07BFA621B14C}">
      <dgm:prSet/>
      <dgm:spPr/>
      <dgm:t>
        <a:bodyPr/>
        <a:lstStyle/>
        <a:p>
          <a:endParaRPr lang="en-US" sz="1400"/>
        </a:p>
      </dgm:t>
    </dgm:pt>
    <dgm:pt modelId="{DEA64EA4-3C67-D043-BB96-7052F9FDE91C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Measurement</a:t>
          </a:r>
          <a:endParaRPr lang="en-US" dirty="0"/>
        </a:p>
      </dgm:t>
    </dgm:pt>
    <dgm:pt modelId="{DC7F0A2B-ED82-9343-84B4-71B7779C602C}" type="parTrans" cxnId="{35CF435A-F0E6-5A4A-B112-9C2D0BB4C32E}">
      <dgm:prSet/>
      <dgm:spPr/>
      <dgm:t>
        <a:bodyPr/>
        <a:lstStyle/>
        <a:p>
          <a:endParaRPr lang="en-US"/>
        </a:p>
      </dgm:t>
    </dgm:pt>
    <dgm:pt modelId="{B9C9EA43-E549-4C4E-A2D3-D98B508E1E4D}" type="sibTrans" cxnId="{35CF435A-F0E6-5A4A-B112-9C2D0BB4C32E}">
      <dgm:prSet/>
      <dgm:spPr/>
      <dgm:t>
        <a:bodyPr/>
        <a:lstStyle/>
        <a:p>
          <a:endParaRPr lang="en-US"/>
        </a:p>
      </dgm:t>
    </dgm:pt>
    <dgm:pt modelId="{2E4394A1-B1E1-FF49-B99B-601B5DAF3D59}" type="pres">
      <dgm:prSet presAssocID="{D844AA6C-715E-6E41-AEAE-22649F955210}" presName="compositeShape" presStyleCnt="0">
        <dgm:presLayoutVars>
          <dgm:chMax val="7"/>
          <dgm:dir/>
          <dgm:resizeHandles val="exact"/>
        </dgm:presLayoutVars>
      </dgm:prSet>
      <dgm:spPr/>
    </dgm:pt>
    <dgm:pt modelId="{102399B9-D5FE-F34E-B74C-91D421856150}" type="pres">
      <dgm:prSet presAssocID="{D844AA6C-715E-6E41-AEAE-22649F955210}" presName="wedge1" presStyleLbl="node1" presStyleIdx="0" presStyleCnt="6"/>
      <dgm:spPr/>
      <dgm:t>
        <a:bodyPr/>
        <a:lstStyle/>
        <a:p>
          <a:endParaRPr lang="en-US"/>
        </a:p>
      </dgm:t>
    </dgm:pt>
    <dgm:pt modelId="{731B5A71-19DE-384A-A42A-90F6096FE493}" type="pres">
      <dgm:prSet presAssocID="{D844AA6C-715E-6E41-AEAE-22649F955210}" presName="dummy1a" presStyleCnt="0"/>
      <dgm:spPr/>
    </dgm:pt>
    <dgm:pt modelId="{AB71ED9B-DCF7-E14A-A18C-C01897564906}" type="pres">
      <dgm:prSet presAssocID="{D844AA6C-715E-6E41-AEAE-22649F955210}" presName="dummy1b" presStyleCnt="0"/>
      <dgm:spPr/>
    </dgm:pt>
    <dgm:pt modelId="{1CFF4D45-A153-E745-AA54-5ADBA344029C}" type="pres">
      <dgm:prSet presAssocID="{D844AA6C-715E-6E41-AEAE-22649F955210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A7CA87-84EA-7C41-8663-613E3452F948}" type="pres">
      <dgm:prSet presAssocID="{D844AA6C-715E-6E41-AEAE-22649F955210}" presName="wedge2" presStyleLbl="node1" presStyleIdx="1" presStyleCnt="6"/>
      <dgm:spPr/>
      <dgm:t>
        <a:bodyPr/>
        <a:lstStyle/>
        <a:p>
          <a:endParaRPr lang="en-US"/>
        </a:p>
      </dgm:t>
    </dgm:pt>
    <dgm:pt modelId="{FDDA8D6E-DB83-604C-B315-7BD7FA4F805D}" type="pres">
      <dgm:prSet presAssocID="{D844AA6C-715E-6E41-AEAE-22649F955210}" presName="dummy2a" presStyleCnt="0"/>
      <dgm:spPr/>
    </dgm:pt>
    <dgm:pt modelId="{3C188F2B-A439-AD4E-A766-BCD4CCA28225}" type="pres">
      <dgm:prSet presAssocID="{D844AA6C-715E-6E41-AEAE-22649F955210}" presName="dummy2b" presStyleCnt="0"/>
      <dgm:spPr/>
    </dgm:pt>
    <dgm:pt modelId="{4ECD3E9C-17B4-E048-B161-5ED8D2A3D324}" type="pres">
      <dgm:prSet presAssocID="{D844AA6C-715E-6E41-AEAE-22649F955210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1A8DF-0887-BD46-A1C6-3FFA4ADB6EFF}" type="pres">
      <dgm:prSet presAssocID="{D844AA6C-715E-6E41-AEAE-22649F955210}" presName="wedge3" presStyleLbl="node1" presStyleIdx="2" presStyleCnt="6" custLinFactNeighborX="-38" custLinFactNeighborY="671"/>
      <dgm:spPr/>
      <dgm:t>
        <a:bodyPr/>
        <a:lstStyle/>
        <a:p>
          <a:endParaRPr lang="en-US"/>
        </a:p>
      </dgm:t>
    </dgm:pt>
    <dgm:pt modelId="{311E97F7-BB17-5244-8792-86F5EDCE108A}" type="pres">
      <dgm:prSet presAssocID="{D844AA6C-715E-6E41-AEAE-22649F955210}" presName="dummy3a" presStyleCnt="0"/>
      <dgm:spPr/>
    </dgm:pt>
    <dgm:pt modelId="{DB6E9594-BE45-9341-95D6-B9D96573EACD}" type="pres">
      <dgm:prSet presAssocID="{D844AA6C-715E-6E41-AEAE-22649F955210}" presName="dummy3b" presStyleCnt="0"/>
      <dgm:spPr/>
    </dgm:pt>
    <dgm:pt modelId="{36250C40-5AC3-5D48-9439-85ED53BAE182}" type="pres">
      <dgm:prSet presAssocID="{D844AA6C-715E-6E41-AEAE-22649F955210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912280-3939-BC44-BACE-21B07BB15619}" type="pres">
      <dgm:prSet presAssocID="{D844AA6C-715E-6E41-AEAE-22649F955210}" presName="wedge4" presStyleLbl="node1" presStyleIdx="3" presStyleCnt="6"/>
      <dgm:spPr/>
      <dgm:t>
        <a:bodyPr/>
        <a:lstStyle/>
        <a:p>
          <a:endParaRPr lang="en-US"/>
        </a:p>
      </dgm:t>
    </dgm:pt>
    <dgm:pt modelId="{D2B315F8-3BED-D042-85CC-D51731A186CF}" type="pres">
      <dgm:prSet presAssocID="{D844AA6C-715E-6E41-AEAE-22649F955210}" presName="dummy4a" presStyleCnt="0"/>
      <dgm:spPr/>
    </dgm:pt>
    <dgm:pt modelId="{D0736B77-7140-2C4B-9825-0C1F3D390750}" type="pres">
      <dgm:prSet presAssocID="{D844AA6C-715E-6E41-AEAE-22649F955210}" presName="dummy4b" presStyleCnt="0"/>
      <dgm:spPr/>
    </dgm:pt>
    <dgm:pt modelId="{CA300506-6898-1E47-B3ED-53F386ADEA31}" type="pres">
      <dgm:prSet presAssocID="{D844AA6C-715E-6E41-AEAE-22649F955210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6E02DD-6C3B-474C-B2FB-16BE1AF1DF84}" type="pres">
      <dgm:prSet presAssocID="{D844AA6C-715E-6E41-AEAE-22649F955210}" presName="wedge5" presStyleLbl="node1" presStyleIdx="4" presStyleCnt="6"/>
      <dgm:spPr/>
      <dgm:t>
        <a:bodyPr/>
        <a:lstStyle/>
        <a:p>
          <a:endParaRPr lang="en-US"/>
        </a:p>
      </dgm:t>
    </dgm:pt>
    <dgm:pt modelId="{42A2E0E5-0EDB-9B4C-9B73-705263A06A9A}" type="pres">
      <dgm:prSet presAssocID="{D844AA6C-715E-6E41-AEAE-22649F955210}" presName="dummy5a" presStyleCnt="0"/>
      <dgm:spPr/>
    </dgm:pt>
    <dgm:pt modelId="{3305C986-D1D9-A148-91FC-AB920D29CACE}" type="pres">
      <dgm:prSet presAssocID="{D844AA6C-715E-6E41-AEAE-22649F955210}" presName="dummy5b" presStyleCnt="0"/>
      <dgm:spPr/>
    </dgm:pt>
    <dgm:pt modelId="{09966DC1-0F9F-244A-ACED-21870BB16337}" type="pres">
      <dgm:prSet presAssocID="{D844AA6C-715E-6E41-AEAE-22649F955210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5F5C3-BA52-5B4A-BCDC-4735C399739E}" type="pres">
      <dgm:prSet presAssocID="{D844AA6C-715E-6E41-AEAE-22649F955210}" presName="wedge6" presStyleLbl="node1" presStyleIdx="5" presStyleCnt="6"/>
      <dgm:spPr/>
      <dgm:t>
        <a:bodyPr/>
        <a:lstStyle/>
        <a:p>
          <a:endParaRPr lang="en-US"/>
        </a:p>
      </dgm:t>
    </dgm:pt>
    <dgm:pt modelId="{F2219718-9242-EF48-B7C5-E253BFCBA446}" type="pres">
      <dgm:prSet presAssocID="{D844AA6C-715E-6E41-AEAE-22649F955210}" presName="dummy6a" presStyleCnt="0"/>
      <dgm:spPr/>
    </dgm:pt>
    <dgm:pt modelId="{7B247E55-6761-9546-9F2C-F328035E283E}" type="pres">
      <dgm:prSet presAssocID="{D844AA6C-715E-6E41-AEAE-22649F955210}" presName="dummy6b" presStyleCnt="0"/>
      <dgm:spPr/>
    </dgm:pt>
    <dgm:pt modelId="{31C85453-C1F8-9446-80D5-622A95CDC0DE}" type="pres">
      <dgm:prSet presAssocID="{D844AA6C-715E-6E41-AEAE-22649F955210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CD6EB6-0D61-C747-BC42-F89A0C05824B}" type="pres">
      <dgm:prSet presAssocID="{1B81E978-1E0B-B747-BCC8-1118BCFFA6E4}" presName="arrowWedge1" presStyleLbl="fgSibTrans2D1" presStyleIdx="0" presStyleCnt="6"/>
      <dgm:spPr/>
    </dgm:pt>
    <dgm:pt modelId="{5AE7CCD9-B1CB-5D4D-97BD-A3A02E409591}" type="pres">
      <dgm:prSet presAssocID="{5DA14E36-FF52-A34F-9C6C-4EF061794A23}" presName="arrowWedge2" presStyleLbl="fgSibTrans2D1" presStyleIdx="1" presStyleCnt="6"/>
      <dgm:spPr/>
    </dgm:pt>
    <dgm:pt modelId="{5E4B7343-888D-0E44-AF46-F85223304107}" type="pres">
      <dgm:prSet presAssocID="{0C8D1460-C8C5-3349-9AE8-80BF13BC26FB}" presName="arrowWedge3" presStyleLbl="fgSibTrans2D1" presStyleIdx="2" presStyleCnt="6"/>
      <dgm:spPr/>
    </dgm:pt>
    <dgm:pt modelId="{8F859911-ACA6-A146-969F-1D519F837A43}" type="pres">
      <dgm:prSet presAssocID="{E00061BF-4A08-FC4F-991E-8CB2082CE7C1}" presName="arrowWedge4" presStyleLbl="fgSibTrans2D1" presStyleIdx="3" presStyleCnt="6"/>
      <dgm:spPr/>
    </dgm:pt>
    <dgm:pt modelId="{F0CE5B0A-2AD0-CE4B-886F-90B097E3545E}" type="pres">
      <dgm:prSet presAssocID="{B9C9EA43-E549-4C4E-A2D3-D98B508E1E4D}" presName="arrowWedge5" presStyleLbl="fgSibTrans2D1" presStyleIdx="4" presStyleCnt="6"/>
      <dgm:spPr/>
    </dgm:pt>
    <dgm:pt modelId="{52952531-F755-ED44-A59A-9B43FBF9D06A}" type="pres">
      <dgm:prSet presAssocID="{FF05FD45-BEBB-4847-A7B2-BD46132620A9}" presName="arrowWedge6" presStyleLbl="fgSibTrans2D1" presStyleIdx="5" presStyleCnt="6"/>
      <dgm:spPr/>
    </dgm:pt>
  </dgm:ptLst>
  <dgm:cxnLst>
    <dgm:cxn modelId="{EE6D0047-4F31-BB49-A1DA-BCBE09503D07}" type="presOf" srcId="{5E9FA1BD-A92E-2B4C-BD43-BBC0AAC96D19}" destId="{DA912280-3939-BC44-BACE-21B07BB15619}" srcOrd="0" destOrd="0" presId="urn:microsoft.com/office/officeart/2005/8/layout/cycle8"/>
    <dgm:cxn modelId="{253ED749-65F9-6C4B-8668-A0562C9CDF4F}" type="presOf" srcId="{2FAED9EE-D33D-6346-992B-5BB2BA2D74A1}" destId="{31C85453-C1F8-9446-80D5-622A95CDC0DE}" srcOrd="1" destOrd="0" presId="urn:microsoft.com/office/officeart/2005/8/layout/cycle8"/>
    <dgm:cxn modelId="{4AB6315B-5288-DB43-9FFB-F11640A49D6F}" type="presOf" srcId="{D844AA6C-715E-6E41-AEAE-22649F955210}" destId="{2E4394A1-B1E1-FF49-B99B-601B5DAF3D59}" srcOrd="0" destOrd="0" presId="urn:microsoft.com/office/officeart/2005/8/layout/cycle8"/>
    <dgm:cxn modelId="{B878F48C-FF8C-C54F-B665-FAF80D06E048}" type="presOf" srcId="{DEA64EA4-3C67-D043-BB96-7052F9FDE91C}" destId="{D16E02DD-6C3B-474C-B2FB-16BE1AF1DF84}" srcOrd="0" destOrd="0" presId="urn:microsoft.com/office/officeart/2005/8/layout/cycle8"/>
    <dgm:cxn modelId="{FB90D4BA-A465-A04F-A03F-869D8B5AF572}" type="presOf" srcId="{5E9FA1BD-A92E-2B4C-BD43-BBC0AAC96D19}" destId="{CA300506-6898-1E47-B3ED-53F386ADEA31}" srcOrd="1" destOrd="0" presId="urn:microsoft.com/office/officeart/2005/8/layout/cycle8"/>
    <dgm:cxn modelId="{B64F436E-DE0E-6742-9994-45EDA3E1195C}" type="presOf" srcId="{2FAED9EE-D33D-6346-992B-5BB2BA2D74A1}" destId="{02F5F5C3-BA52-5B4A-BCDC-4735C399739E}" srcOrd="0" destOrd="0" presId="urn:microsoft.com/office/officeart/2005/8/layout/cycle8"/>
    <dgm:cxn modelId="{CD0E5D7E-4E5B-AC4B-AE58-276392534E57}" type="presOf" srcId="{56210B62-9921-144A-A3C8-41329BE50F25}" destId="{1CFF4D45-A153-E745-AA54-5ADBA344029C}" srcOrd="1" destOrd="0" presId="urn:microsoft.com/office/officeart/2005/8/layout/cycle8"/>
    <dgm:cxn modelId="{D5FE0DFE-19A4-D642-88E6-57E080C8B56D}" type="presOf" srcId="{D35DF207-58A1-A846-81E9-E27C2FA95022}" destId="{B8A7CA87-84EA-7C41-8663-613E3452F948}" srcOrd="0" destOrd="0" presId="urn:microsoft.com/office/officeart/2005/8/layout/cycle8"/>
    <dgm:cxn modelId="{D3A8F98E-DECF-E348-A44D-54BE4F497889}" type="presOf" srcId="{DEA64EA4-3C67-D043-BB96-7052F9FDE91C}" destId="{09966DC1-0F9F-244A-ACED-21870BB16337}" srcOrd="1" destOrd="0" presId="urn:microsoft.com/office/officeart/2005/8/layout/cycle8"/>
    <dgm:cxn modelId="{1A16E641-0530-C649-B22E-40120DD9B679}" type="presOf" srcId="{D35DF207-58A1-A846-81E9-E27C2FA95022}" destId="{4ECD3E9C-17B4-E048-B161-5ED8D2A3D324}" srcOrd="1" destOrd="0" presId="urn:microsoft.com/office/officeart/2005/8/layout/cycle8"/>
    <dgm:cxn modelId="{541F6F14-23FB-A14E-9A34-CC5E7FF42E7B}" type="presOf" srcId="{C7706831-E1A4-A442-904E-586D8F8552A9}" destId="{36250C40-5AC3-5D48-9439-85ED53BAE182}" srcOrd="1" destOrd="0" presId="urn:microsoft.com/office/officeart/2005/8/layout/cycle8"/>
    <dgm:cxn modelId="{ADD00B37-4F47-EA4A-B63F-2D98A2E044D9}" srcId="{D844AA6C-715E-6E41-AEAE-22649F955210}" destId="{D35DF207-58A1-A846-81E9-E27C2FA95022}" srcOrd="1" destOrd="0" parTransId="{EFA6DDD1-3C06-E043-BAA1-E04F6826F5A7}" sibTransId="{5DA14E36-FF52-A34F-9C6C-4EF061794A23}"/>
    <dgm:cxn modelId="{7FC28932-BC96-F840-98F9-07BFA621B14C}" srcId="{D844AA6C-715E-6E41-AEAE-22649F955210}" destId="{C7706831-E1A4-A442-904E-586D8F8552A9}" srcOrd="2" destOrd="0" parTransId="{792A8A84-FAB4-9144-BACB-E11C181F18F9}" sibTransId="{0C8D1460-C8C5-3349-9AE8-80BF13BC26FB}"/>
    <dgm:cxn modelId="{4A2354CF-03F5-6746-85DA-E3429761A15E}" srcId="{D844AA6C-715E-6E41-AEAE-22649F955210}" destId="{2FAED9EE-D33D-6346-992B-5BB2BA2D74A1}" srcOrd="5" destOrd="0" parTransId="{F666788E-0C1B-8A44-833F-162649A8247A}" sibTransId="{FF05FD45-BEBB-4847-A7B2-BD46132620A9}"/>
    <dgm:cxn modelId="{2D2AFB0E-260A-4C40-87BC-283496FDF57D}" type="presOf" srcId="{C7706831-E1A4-A442-904E-586D8F8552A9}" destId="{74D1A8DF-0887-BD46-A1C6-3FFA4ADB6EFF}" srcOrd="0" destOrd="0" presId="urn:microsoft.com/office/officeart/2005/8/layout/cycle8"/>
    <dgm:cxn modelId="{4CA903C0-6B75-7B43-AF11-400C30D8AFCB}" type="presOf" srcId="{56210B62-9921-144A-A3C8-41329BE50F25}" destId="{102399B9-D5FE-F34E-B74C-91D421856150}" srcOrd="0" destOrd="0" presId="urn:microsoft.com/office/officeart/2005/8/layout/cycle8"/>
    <dgm:cxn modelId="{82D62A4F-1F69-7C48-B57A-19DA3423B1A3}" srcId="{D844AA6C-715E-6E41-AEAE-22649F955210}" destId="{56210B62-9921-144A-A3C8-41329BE50F25}" srcOrd="0" destOrd="0" parTransId="{C88A0D7F-BC5E-5349-87F0-254DBBD67F05}" sibTransId="{1B81E978-1E0B-B747-BCC8-1118BCFFA6E4}"/>
    <dgm:cxn modelId="{35CF435A-F0E6-5A4A-B112-9C2D0BB4C32E}" srcId="{D844AA6C-715E-6E41-AEAE-22649F955210}" destId="{DEA64EA4-3C67-D043-BB96-7052F9FDE91C}" srcOrd="4" destOrd="0" parTransId="{DC7F0A2B-ED82-9343-84B4-71B7779C602C}" sibTransId="{B9C9EA43-E549-4C4E-A2D3-D98B508E1E4D}"/>
    <dgm:cxn modelId="{814B21AC-9B29-EA40-9314-6CF9DC8E9AFE}" srcId="{D844AA6C-715E-6E41-AEAE-22649F955210}" destId="{5E9FA1BD-A92E-2B4C-BD43-BBC0AAC96D19}" srcOrd="3" destOrd="0" parTransId="{EB4D3EE1-66E2-2B48-8022-773F6A239BDD}" sibTransId="{E00061BF-4A08-FC4F-991E-8CB2082CE7C1}"/>
    <dgm:cxn modelId="{A1E06428-187E-1A46-88B5-7028E79C06F9}" type="presParOf" srcId="{2E4394A1-B1E1-FF49-B99B-601B5DAF3D59}" destId="{102399B9-D5FE-F34E-B74C-91D421856150}" srcOrd="0" destOrd="0" presId="urn:microsoft.com/office/officeart/2005/8/layout/cycle8"/>
    <dgm:cxn modelId="{272D427E-B30F-564C-A8A4-8C9546742A66}" type="presParOf" srcId="{2E4394A1-B1E1-FF49-B99B-601B5DAF3D59}" destId="{731B5A71-19DE-384A-A42A-90F6096FE493}" srcOrd="1" destOrd="0" presId="urn:microsoft.com/office/officeart/2005/8/layout/cycle8"/>
    <dgm:cxn modelId="{07817A2F-8D7C-7D45-9024-6BFAF7574058}" type="presParOf" srcId="{2E4394A1-B1E1-FF49-B99B-601B5DAF3D59}" destId="{AB71ED9B-DCF7-E14A-A18C-C01897564906}" srcOrd="2" destOrd="0" presId="urn:microsoft.com/office/officeart/2005/8/layout/cycle8"/>
    <dgm:cxn modelId="{E0EA73E9-2F6C-A249-A794-C4AA51EE8BE1}" type="presParOf" srcId="{2E4394A1-B1E1-FF49-B99B-601B5DAF3D59}" destId="{1CFF4D45-A153-E745-AA54-5ADBA344029C}" srcOrd="3" destOrd="0" presId="urn:microsoft.com/office/officeart/2005/8/layout/cycle8"/>
    <dgm:cxn modelId="{FCA01FCE-354C-0D4B-BBAD-2C5E41BB3E94}" type="presParOf" srcId="{2E4394A1-B1E1-FF49-B99B-601B5DAF3D59}" destId="{B8A7CA87-84EA-7C41-8663-613E3452F948}" srcOrd="4" destOrd="0" presId="urn:microsoft.com/office/officeart/2005/8/layout/cycle8"/>
    <dgm:cxn modelId="{E8364DFA-05FF-C746-A7A0-56F85707A8F6}" type="presParOf" srcId="{2E4394A1-B1E1-FF49-B99B-601B5DAF3D59}" destId="{FDDA8D6E-DB83-604C-B315-7BD7FA4F805D}" srcOrd="5" destOrd="0" presId="urn:microsoft.com/office/officeart/2005/8/layout/cycle8"/>
    <dgm:cxn modelId="{D56D93D9-8B42-3F48-93A1-85B7A41A0F3B}" type="presParOf" srcId="{2E4394A1-B1E1-FF49-B99B-601B5DAF3D59}" destId="{3C188F2B-A439-AD4E-A766-BCD4CCA28225}" srcOrd="6" destOrd="0" presId="urn:microsoft.com/office/officeart/2005/8/layout/cycle8"/>
    <dgm:cxn modelId="{2A46749C-CAAA-6840-A4F3-FAEEF9D9A474}" type="presParOf" srcId="{2E4394A1-B1E1-FF49-B99B-601B5DAF3D59}" destId="{4ECD3E9C-17B4-E048-B161-5ED8D2A3D324}" srcOrd="7" destOrd="0" presId="urn:microsoft.com/office/officeart/2005/8/layout/cycle8"/>
    <dgm:cxn modelId="{D0725D87-0F6C-7F42-B99B-654295632ED5}" type="presParOf" srcId="{2E4394A1-B1E1-FF49-B99B-601B5DAF3D59}" destId="{74D1A8DF-0887-BD46-A1C6-3FFA4ADB6EFF}" srcOrd="8" destOrd="0" presId="urn:microsoft.com/office/officeart/2005/8/layout/cycle8"/>
    <dgm:cxn modelId="{91CE4E18-CC64-F743-BCF0-88B5AE8504DF}" type="presParOf" srcId="{2E4394A1-B1E1-FF49-B99B-601B5DAF3D59}" destId="{311E97F7-BB17-5244-8792-86F5EDCE108A}" srcOrd="9" destOrd="0" presId="urn:microsoft.com/office/officeart/2005/8/layout/cycle8"/>
    <dgm:cxn modelId="{B6C6437A-E823-384E-A4F5-F85953BB6B0E}" type="presParOf" srcId="{2E4394A1-B1E1-FF49-B99B-601B5DAF3D59}" destId="{DB6E9594-BE45-9341-95D6-B9D96573EACD}" srcOrd="10" destOrd="0" presId="urn:microsoft.com/office/officeart/2005/8/layout/cycle8"/>
    <dgm:cxn modelId="{1C47E790-4A05-0747-98B7-DFB2F8AE5105}" type="presParOf" srcId="{2E4394A1-B1E1-FF49-B99B-601B5DAF3D59}" destId="{36250C40-5AC3-5D48-9439-85ED53BAE182}" srcOrd="11" destOrd="0" presId="urn:microsoft.com/office/officeart/2005/8/layout/cycle8"/>
    <dgm:cxn modelId="{65316047-491F-1348-B0B0-F87FB89E7AF2}" type="presParOf" srcId="{2E4394A1-B1E1-FF49-B99B-601B5DAF3D59}" destId="{DA912280-3939-BC44-BACE-21B07BB15619}" srcOrd="12" destOrd="0" presId="urn:microsoft.com/office/officeart/2005/8/layout/cycle8"/>
    <dgm:cxn modelId="{28DB41DF-AE47-7048-B91D-BCD65FEBBC9B}" type="presParOf" srcId="{2E4394A1-B1E1-FF49-B99B-601B5DAF3D59}" destId="{D2B315F8-3BED-D042-85CC-D51731A186CF}" srcOrd="13" destOrd="0" presId="urn:microsoft.com/office/officeart/2005/8/layout/cycle8"/>
    <dgm:cxn modelId="{95290C9F-3DA7-4B4F-A7C5-BF5DCC533CEB}" type="presParOf" srcId="{2E4394A1-B1E1-FF49-B99B-601B5DAF3D59}" destId="{D0736B77-7140-2C4B-9825-0C1F3D390750}" srcOrd="14" destOrd="0" presId="urn:microsoft.com/office/officeart/2005/8/layout/cycle8"/>
    <dgm:cxn modelId="{CE1298FD-CCBA-0044-9CFB-55BDB168A0DD}" type="presParOf" srcId="{2E4394A1-B1E1-FF49-B99B-601B5DAF3D59}" destId="{CA300506-6898-1E47-B3ED-53F386ADEA31}" srcOrd="15" destOrd="0" presId="urn:microsoft.com/office/officeart/2005/8/layout/cycle8"/>
    <dgm:cxn modelId="{CAF0F1B8-E503-2A49-B8F9-3134E0862DBE}" type="presParOf" srcId="{2E4394A1-B1E1-FF49-B99B-601B5DAF3D59}" destId="{D16E02DD-6C3B-474C-B2FB-16BE1AF1DF84}" srcOrd="16" destOrd="0" presId="urn:microsoft.com/office/officeart/2005/8/layout/cycle8"/>
    <dgm:cxn modelId="{996997EB-1E43-F742-8C9D-27ED30541E98}" type="presParOf" srcId="{2E4394A1-B1E1-FF49-B99B-601B5DAF3D59}" destId="{42A2E0E5-0EDB-9B4C-9B73-705263A06A9A}" srcOrd="17" destOrd="0" presId="urn:microsoft.com/office/officeart/2005/8/layout/cycle8"/>
    <dgm:cxn modelId="{4FD95FE6-7F69-F045-9084-C00249121F9B}" type="presParOf" srcId="{2E4394A1-B1E1-FF49-B99B-601B5DAF3D59}" destId="{3305C986-D1D9-A148-91FC-AB920D29CACE}" srcOrd="18" destOrd="0" presId="urn:microsoft.com/office/officeart/2005/8/layout/cycle8"/>
    <dgm:cxn modelId="{506E97E4-F431-9C4A-B1B9-EC4B8D49C55B}" type="presParOf" srcId="{2E4394A1-B1E1-FF49-B99B-601B5DAF3D59}" destId="{09966DC1-0F9F-244A-ACED-21870BB16337}" srcOrd="19" destOrd="0" presId="urn:microsoft.com/office/officeart/2005/8/layout/cycle8"/>
    <dgm:cxn modelId="{1C50CA6E-4C19-5342-80C6-9F46CCF56F0B}" type="presParOf" srcId="{2E4394A1-B1E1-FF49-B99B-601B5DAF3D59}" destId="{02F5F5C3-BA52-5B4A-BCDC-4735C399739E}" srcOrd="20" destOrd="0" presId="urn:microsoft.com/office/officeart/2005/8/layout/cycle8"/>
    <dgm:cxn modelId="{92F061E0-5E90-0E4E-B14A-4F6C91AE4890}" type="presParOf" srcId="{2E4394A1-B1E1-FF49-B99B-601B5DAF3D59}" destId="{F2219718-9242-EF48-B7C5-E253BFCBA446}" srcOrd="21" destOrd="0" presId="urn:microsoft.com/office/officeart/2005/8/layout/cycle8"/>
    <dgm:cxn modelId="{2C6B8DD7-88DE-1A4A-9934-D582EC032E36}" type="presParOf" srcId="{2E4394A1-B1E1-FF49-B99B-601B5DAF3D59}" destId="{7B247E55-6761-9546-9F2C-F328035E283E}" srcOrd="22" destOrd="0" presId="urn:microsoft.com/office/officeart/2005/8/layout/cycle8"/>
    <dgm:cxn modelId="{2019C4C5-A150-384B-BB81-9DDC8E0843A4}" type="presParOf" srcId="{2E4394A1-B1E1-FF49-B99B-601B5DAF3D59}" destId="{31C85453-C1F8-9446-80D5-622A95CDC0DE}" srcOrd="23" destOrd="0" presId="urn:microsoft.com/office/officeart/2005/8/layout/cycle8"/>
    <dgm:cxn modelId="{54C29B2D-0D12-6841-B5F3-EB2987E84666}" type="presParOf" srcId="{2E4394A1-B1E1-FF49-B99B-601B5DAF3D59}" destId="{3DCD6EB6-0D61-C747-BC42-F89A0C05824B}" srcOrd="24" destOrd="0" presId="urn:microsoft.com/office/officeart/2005/8/layout/cycle8"/>
    <dgm:cxn modelId="{8900FDE7-7FC9-2347-8E97-867370440F10}" type="presParOf" srcId="{2E4394A1-B1E1-FF49-B99B-601B5DAF3D59}" destId="{5AE7CCD9-B1CB-5D4D-97BD-A3A02E409591}" srcOrd="25" destOrd="0" presId="urn:microsoft.com/office/officeart/2005/8/layout/cycle8"/>
    <dgm:cxn modelId="{447C7C7E-1B71-7944-9EAC-6B76A2D3D824}" type="presParOf" srcId="{2E4394A1-B1E1-FF49-B99B-601B5DAF3D59}" destId="{5E4B7343-888D-0E44-AF46-F85223304107}" srcOrd="26" destOrd="0" presId="urn:microsoft.com/office/officeart/2005/8/layout/cycle8"/>
    <dgm:cxn modelId="{F44C697A-2BA3-384C-AB62-FB9E35396CB7}" type="presParOf" srcId="{2E4394A1-B1E1-FF49-B99B-601B5DAF3D59}" destId="{8F859911-ACA6-A146-969F-1D519F837A43}" srcOrd="27" destOrd="0" presId="urn:microsoft.com/office/officeart/2005/8/layout/cycle8"/>
    <dgm:cxn modelId="{4F21005E-CCB3-C942-897F-5231350588E2}" type="presParOf" srcId="{2E4394A1-B1E1-FF49-B99B-601B5DAF3D59}" destId="{F0CE5B0A-2AD0-CE4B-886F-90B097E3545E}" srcOrd="28" destOrd="0" presId="urn:microsoft.com/office/officeart/2005/8/layout/cycle8"/>
    <dgm:cxn modelId="{DD7CFBF9-6A2C-444E-B034-5E7086DE8938}" type="presParOf" srcId="{2E4394A1-B1E1-FF49-B99B-601B5DAF3D59}" destId="{52952531-F755-ED44-A59A-9B43FBF9D06A}" srcOrd="29" destOrd="0" presId="urn:microsoft.com/office/officeart/2005/8/layout/cycle8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26021E-BBE8-D948-8860-B5975FC9248C}" type="doc">
      <dgm:prSet loTypeId="urn:microsoft.com/office/officeart/2005/8/layout/chart3" loCatId="" qsTypeId="urn:microsoft.com/office/officeart/2005/8/quickstyle/simple4" qsCatId="simple" csTypeId="urn:microsoft.com/office/officeart/2005/8/colors/accent1_2" csCatId="accent1" phldr="1"/>
      <dgm:spPr/>
    </dgm:pt>
    <dgm:pt modelId="{3AA75772-20F2-564C-86FF-AD8C8D46EEA4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800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rPr>
            <a:t>Japanese</a:t>
          </a:r>
          <a:endParaRPr lang="en-US" sz="1800" dirty="0">
            <a:solidFill>
              <a:srgbClr val="0000FF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5F0D4271-E4E9-0E4E-879B-32518855EF39}" type="parTrans" cxnId="{415458CA-924E-9A45-8BAB-A6A77CEB74D6}">
      <dgm:prSet/>
      <dgm:spPr/>
      <dgm:t>
        <a:bodyPr/>
        <a:lstStyle/>
        <a:p>
          <a:endParaRPr lang="en-US"/>
        </a:p>
      </dgm:t>
    </dgm:pt>
    <dgm:pt modelId="{EAD3900D-87DD-0B42-A49D-83901D296F31}" type="sibTrans" cxnId="{415458CA-924E-9A45-8BAB-A6A77CEB74D6}">
      <dgm:prSet/>
      <dgm:spPr/>
      <dgm:t>
        <a:bodyPr/>
        <a:lstStyle/>
        <a:p>
          <a:endParaRPr lang="en-US"/>
        </a:p>
      </dgm:t>
    </dgm:pt>
    <dgm:pt modelId="{02D43E87-BF5B-F94E-A1EA-C31338322B58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800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rPr>
            <a:t>Lean</a:t>
          </a:r>
          <a:endParaRPr lang="en-US" sz="1800" dirty="0">
            <a:solidFill>
              <a:srgbClr val="0000FF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AE4EE814-F015-6D47-9B44-BBDC80185907}" type="parTrans" cxnId="{877ED082-EA2F-7B4A-B7DF-FB288301BE15}">
      <dgm:prSet/>
      <dgm:spPr/>
      <dgm:t>
        <a:bodyPr/>
        <a:lstStyle/>
        <a:p>
          <a:endParaRPr lang="en-US"/>
        </a:p>
      </dgm:t>
    </dgm:pt>
    <dgm:pt modelId="{E3AF03E4-56D9-974F-8444-92D11579D015}" type="sibTrans" cxnId="{877ED082-EA2F-7B4A-B7DF-FB288301BE15}">
      <dgm:prSet/>
      <dgm:spPr/>
      <dgm:t>
        <a:bodyPr/>
        <a:lstStyle/>
        <a:p>
          <a:endParaRPr lang="en-US"/>
        </a:p>
      </dgm:t>
    </dgm:pt>
    <dgm:pt modelId="{AC373835-D7F5-EC49-8238-6A26922C308A}">
      <dgm:prSet phldrT="[Text]" custT="1"/>
      <dgm:spPr>
        <a:solidFill>
          <a:srgbClr val="00FF00"/>
        </a:solidFill>
      </dgm:spPr>
      <dgm:t>
        <a:bodyPr/>
        <a:lstStyle/>
        <a:p>
          <a:r>
            <a:rPr lang="en-US" sz="1800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rPr>
            <a:t>Tools</a:t>
          </a:r>
          <a:endParaRPr lang="en-US" sz="1800" dirty="0">
            <a:solidFill>
              <a:srgbClr val="0000FF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D23BD18F-B476-D342-81C0-36F613A51928}" type="parTrans" cxnId="{E4A6411A-E779-FC40-82B0-72735473BE40}">
      <dgm:prSet/>
      <dgm:spPr/>
      <dgm:t>
        <a:bodyPr/>
        <a:lstStyle/>
        <a:p>
          <a:endParaRPr lang="en-US"/>
        </a:p>
      </dgm:t>
    </dgm:pt>
    <dgm:pt modelId="{335F608F-A247-9D4B-AF19-1061245929EE}" type="sibTrans" cxnId="{E4A6411A-E779-FC40-82B0-72735473BE40}">
      <dgm:prSet/>
      <dgm:spPr/>
      <dgm:t>
        <a:bodyPr/>
        <a:lstStyle/>
        <a:p>
          <a:endParaRPr lang="en-US"/>
        </a:p>
      </dgm:t>
    </dgm:pt>
    <dgm:pt modelId="{943288BE-4ACF-B44A-88E1-A5DC79BBD052}" type="pres">
      <dgm:prSet presAssocID="{AD26021E-BBE8-D948-8860-B5975FC9248C}" presName="compositeShape" presStyleCnt="0">
        <dgm:presLayoutVars>
          <dgm:chMax val="7"/>
          <dgm:dir/>
          <dgm:resizeHandles val="exact"/>
        </dgm:presLayoutVars>
      </dgm:prSet>
      <dgm:spPr/>
    </dgm:pt>
    <dgm:pt modelId="{74393D07-975D-544E-A6F3-2312D882220D}" type="pres">
      <dgm:prSet presAssocID="{AD26021E-BBE8-D948-8860-B5975FC9248C}" presName="wedge1" presStyleLbl="node1" presStyleIdx="0" presStyleCnt="3" custScaleY="94451" custLinFactNeighborX="-3485" custLinFactNeighborY="1393"/>
      <dgm:spPr/>
      <dgm:t>
        <a:bodyPr/>
        <a:lstStyle/>
        <a:p>
          <a:endParaRPr lang="en-US"/>
        </a:p>
      </dgm:t>
    </dgm:pt>
    <dgm:pt modelId="{889E5160-A3B0-474D-8569-F27DE9762E06}" type="pres">
      <dgm:prSet presAssocID="{AD26021E-BBE8-D948-8860-B5975FC9248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7DBC4D-6158-484E-8017-A51F15183239}" type="pres">
      <dgm:prSet presAssocID="{AD26021E-BBE8-D948-8860-B5975FC9248C}" presName="wedge2" presStyleLbl="node1" presStyleIdx="1" presStyleCnt="3" custLinFactNeighborX="1248" custLinFactNeighborY="1557"/>
      <dgm:spPr/>
      <dgm:t>
        <a:bodyPr/>
        <a:lstStyle/>
        <a:p>
          <a:endParaRPr lang="en-US"/>
        </a:p>
      </dgm:t>
    </dgm:pt>
    <dgm:pt modelId="{909C9E93-6F0F-A44D-8BE8-28119E4CCE60}" type="pres">
      <dgm:prSet presAssocID="{AD26021E-BBE8-D948-8860-B5975FC9248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88A4FA-3C48-DC4D-BA2F-E7B27D81EF77}" type="pres">
      <dgm:prSet presAssocID="{AD26021E-BBE8-D948-8860-B5975FC9248C}" presName="wedge3" presStyleLbl="node1" presStyleIdx="2" presStyleCnt="3" custLinFactNeighborX="-431" custLinFactNeighborY="58"/>
      <dgm:spPr/>
      <dgm:t>
        <a:bodyPr/>
        <a:lstStyle/>
        <a:p>
          <a:endParaRPr lang="en-US"/>
        </a:p>
      </dgm:t>
    </dgm:pt>
    <dgm:pt modelId="{D91E8410-ECD9-114E-BAD7-912D08C44CF3}" type="pres">
      <dgm:prSet presAssocID="{AD26021E-BBE8-D948-8860-B5975FC9248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5458CA-924E-9A45-8BAB-A6A77CEB74D6}" srcId="{AD26021E-BBE8-D948-8860-B5975FC9248C}" destId="{3AA75772-20F2-564C-86FF-AD8C8D46EEA4}" srcOrd="0" destOrd="0" parTransId="{5F0D4271-E4E9-0E4E-879B-32518855EF39}" sibTransId="{EAD3900D-87DD-0B42-A49D-83901D296F31}"/>
    <dgm:cxn modelId="{E4A6411A-E779-FC40-82B0-72735473BE40}" srcId="{AD26021E-BBE8-D948-8860-B5975FC9248C}" destId="{AC373835-D7F5-EC49-8238-6A26922C308A}" srcOrd="2" destOrd="0" parTransId="{D23BD18F-B476-D342-81C0-36F613A51928}" sibTransId="{335F608F-A247-9D4B-AF19-1061245929EE}"/>
    <dgm:cxn modelId="{185F4BDA-E1EB-164B-93EF-4E52D8ECB9FF}" type="presOf" srcId="{3AA75772-20F2-564C-86FF-AD8C8D46EEA4}" destId="{74393D07-975D-544E-A6F3-2312D882220D}" srcOrd="0" destOrd="0" presId="urn:microsoft.com/office/officeart/2005/8/layout/chart3"/>
    <dgm:cxn modelId="{ACD6E64C-3820-044B-A14E-18E38F23AAB4}" type="presOf" srcId="{AC373835-D7F5-EC49-8238-6A26922C308A}" destId="{AB88A4FA-3C48-DC4D-BA2F-E7B27D81EF77}" srcOrd="0" destOrd="0" presId="urn:microsoft.com/office/officeart/2005/8/layout/chart3"/>
    <dgm:cxn modelId="{9D188626-6F72-7B43-B3A5-6EF7869E7F08}" type="presOf" srcId="{AD26021E-BBE8-D948-8860-B5975FC9248C}" destId="{943288BE-4ACF-B44A-88E1-A5DC79BBD052}" srcOrd="0" destOrd="0" presId="urn:microsoft.com/office/officeart/2005/8/layout/chart3"/>
    <dgm:cxn modelId="{DDD4F543-94B3-614F-B35B-BB2A940D5ADC}" type="presOf" srcId="{02D43E87-BF5B-F94E-A1EA-C31338322B58}" destId="{909C9E93-6F0F-A44D-8BE8-28119E4CCE60}" srcOrd="1" destOrd="0" presId="urn:microsoft.com/office/officeart/2005/8/layout/chart3"/>
    <dgm:cxn modelId="{B1E96D5B-A7BA-D34D-B38A-10963DAE9974}" type="presOf" srcId="{02D43E87-BF5B-F94E-A1EA-C31338322B58}" destId="{917DBC4D-6158-484E-8017-A51F15183239}" srcOrd="0" destOrd="0" presId="urn:microsoft.com/office/officeart/2005/8/layout/chart3"/>
    <dgm:cxn modelId="{877ED082-EA2F-7B4A-B7DF-FB288301BE15}" srcId="{AD26021E-BBE8-D948-8860-B5975FC9248C}" destId="{02D43E87-BF5B-F94E-A1EA-C31338322B58}" srcOrd="1" destOrd="0" parTransId="{AE4EE814-F015-6D47-9B44-BBDC80185907}" sibTransId="{E3AF03E4-56D9-974F-8444-92D11579D015}"/>
    <dgm:cxn modelId="{17B8ECDF-FBF6-F74D-B350-BF579BF3E793}" type="presOf" srcId="{3AA75772-20F2-564C-86FF-AD8C8D46EEA4}" destId="{889E5160-A3B0-474D-8569-F27DE9762E06}" srcOrd="1" destOrd="0" presId="urn:microsoft.com/office/officeart/2005/8/layout/chart3"/>
    <dgm:cxn modelId="{8C6C66FB-4E95-D940-BCFF-98C35B55BE7F}" type="presOf" srcId="{AC373835-D7F5-EC49-8238-6A26922C308A}" destId="{D91E8410-ECD9-114E-BAD7-912D08C44CF3}" srcOrd="1" destOrd="0" presId="urn:microsoft.com/office/officeart/2005/8/layout/chart3"/>
    <dgm:cxn modelId="{D49DF80F-BD49-0D4A-BE61-68BDF48C9E2E}" type="presParOf" srcId="{943288BE-4ACF-B44A-88E1-A5DC79BBD052}" destId="{74393D07-975D-544E-A6F3-2312D882220D}" srcOrd="0" destOrd="0" presId="urn:microsoft.com/office/officeart/2005/8/layout/chart3"/>
    <dgm:cxn modelId="{6E38B000-63D0-1645-B684-7FC04BFB9007}" type="presParOf" srcId="{943288BE-4ACF-B44A-88E1-A5DC79BBD052}" destId="{889E5160-A3B0-474D-8569-F27DE9762E06}" srcOrd="1" destOrd="0" presId="urn:microsoft.com/office/officeart/2005/8/layout/chart3"/>
    <dgm:cxn modelId="{2218C822-806A-AA48-A3DA-1046095E179F}" type="presParOf" srcId="{943288BE-4ACF-B44A-88E1-A5DC79BBD052}" destId="{917DBC4D-6158-484E-8017-A51F15183239}" srcOrd="2" destOrd="0" presId="urn:microsoft.com/office/officeart/2005/8/layout/chart3"/>
    <dgm:cxn modelId="{7E683372-57ED-1745-B582-77B914960D16}" type="presParOf" srcId="{943288BE-4ACF-B44A-88E1-A5DC79BBD052}" destId="{909C9E93-6F0F-A44D-8BE8-28119E4CCE60}" srcOrd="3" destOrd="0" presId="urn:microsoft.com/office/officeart/2005/8/layout/chart3"/>
    <dgm:cxn modelId="{A67B189B-7852-EE49-A027-B97CC421F360}" type="presParOf" srcId="{943288BE-4ACF-B44A-88E1-A5DC79BBD052}" destId="{AB88A4FA-3C48-DC4D-BA2F-E7B27D81EF77}" srcOrd="4" destOrd="0" presId="urn:microsoft.com/office/officeart/2005/8/layout/chart3"/>
    <dgm:cxn modelId="{14142E84-8E3E-7048-872C-021DFE35C3D8}" type="presParOf" srcId="{943288BE-4ACF-B44A-88E1-A5DC79BBD052}" destId="{D91E8410-ECD9-114E-BAD7-912D08C44CF3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50469-F6B6-704A-8ED7-FA5F521A5DC3}">
      <dsp:nvSpPr>
        <dsp:cNvPr id="0" name=""/>
        <dsp:cNvSpPr/>
      </dsp:nvSpPr>
      <dsp:spPr>
        <a:xfrm>
          <a:off x="1949885" y="795876"/>
          <a:ext cx="5320428" cy="5320428"/>
        </a:xfrm>
        <a:prstGeom prst="blockArc">
          <a:avLst>
            <a:gd name="adj1" fmla="val 9000000"/>
            <a:gd name="adj2" fmla="val 162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780773-398C-404C-A36E-2F8DF3167274}">
      <dsp:nvSpPr>
        <dsp:cNvPr id="0" name=""/>
        <dsp:cNvSpPr/>
      </dsp:nvSpPr>
      <dsp:spPr>
        <a:xfrm>
          <a:off x="1949885" y="795876"/>
          <a:ext cx="5320428" cy="5320428"/>
        </a:xfrm>
        <a:prstGeom prst="blockArc">
          <a:avLst>
            <a:gd name="adj1" fmla="val 1800000"/>
            <a:gd name="adj2" fmla="val 90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84605A-46F3-9D4C-8C51-DFE745588CA0}">
      <dsp:nvSpPr>
        <dsp:cNvPr id="0" name=""/>
        <dsp:cNvSpPr/>
      </dsp:nvSpPr>
      <dsp:spPr>
        <a:xfrm>
          <a:off x="1949885" y="795876"/>
          <a:ext cx="5320428" cy="5320428"/>
        </a:xfrm>
        <a:prstGeom prst="blockArc">
          <a:avLst>
            <a:gd name="adj1" fmla="val 16200000"/>
            <a:gd name="adj2" fmla="val 18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EFCC0F-EDC9-AE46-AF6B-14632E849D88}">
      <dsp:nvSpPr>
        <dsp:cNvPr id="0" name=""/>
        <dsp:cNvSpPr/>
      </dsp:nvSpPr>
      <dsp:spPr>
        <a:xfrm flipH="1" flipV="1">
          <a:off x="4524077" y="3409055"/>
          <a:ext cx="42639" cy="94070"/>
        </a:xfrm>
        <a:prstGeom prst="ellipse">
          <a:avLst/>
        </a:prstGeom>
        <a:solidFill>
          <a:schemeClr val="accent1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i="1" kern="1200" dirty="0">
            <a:solidFill>
              <a:srgbClr val="0033CC"/>
            </a:solidFill>
          </a:endParaRPr>
        </a:p>
      </dsp:txBody>
      <dsp:txXfrm rot="10800000">
        <a:off x="4530321" y="3422831"/>
        <a:ext cx="30151" cy="66518"/>
      </dsp:txXfrm>
    </dsp:sp>
    <dsp:sp modelId="{7229CC11-F14B-BC48-A416-600582F931C6}">
      <dsp:nvSpPr>
        <dsp:cNvPr id="0" name=""/>
        <dsp:cNvSpPr/>
      </dsp:nvSpPr>
      <dsp:spPr>
        <a:xfrm>
          <a:off x="3752909" y="403"/>
          <a:ext cx="1714380" cy="1714380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(1)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Knowledge</a:t>
          </a:r>
          <a:r>
            <a:rPr lang="en-US" sz="1800" b="1" kern="1200" baseline="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baseline="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Sharing</a:t>
          </a:r>
          <a:endParaRPr lang="en-US" sz="1800" b="1" kern="12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4003974" y="251468"/>
        <a:ext cx="1212250" cy="1212250"/>
      </dsp:txXfrm>
    </dsp:sp>
    <dsp:sp modelId="{AD267538-A5B5-9D45-86AE-8E092049867A}">
      <dsp:nvSpPr>
        <dsp:cNvPr id="0" name=""/>
        <dsp:cNvSpPr/>
      </dsp:nvSpPr>
      <dsp:spPr>
        <a:xfrm>
          <a:off x="6003273" y="3898148"/>
          <a:ext cx="1714380" cy="1714380"/>
        </a:xfrm>
        <a:prstGeom prst="ellipse">
          <a:avLst/>
        </a:prstGeom>
        <a:solidFill>
          <a:schemeClr val="accent5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rPr>
            <a:t>(2)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rPr>
            <a:t>Application</a:t>
          </a:r>
          <a:endParaRPr lang="en-US" sz="1800" b="1" kern="1200" dirty="0">
            <a:solidFill>
              <a:srgbClr val="FFFF00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6254338" y="4149213"/>
        <a:ext cx="1212250" cy="1212250"/>
      </dsp:txXfrm>
    </dsp:sp>
    <dsp:sp modelId="{96E2E4C9-4642-DB40-99A7-A3140FF4533A}">
      <dsp:nvSpPr>
        <dsp:cNvPr id="0" name=""/>
        <dsp:cNvSpPr/>
      </dsp:nvSpPr>
      <dsp:spPr>
        <a:xfrm>
          <a:off x="1502545" y="3898148"/>
          <a:ext cx="1714380" cy="1714380"/>
        </a:xfrm>
        <a:prstGeom prst="ellipse">
          <a:avLst/>
        </a:prstGeom>
        <a:solidFill>
          <a:srgbClr val="D6D6D6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(3)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Follow up</a:t>
          </a:r>
        </a:p>
      </dsp:txBody>
      <dsp:txXfrm>
        <a:off x="1753610" y="4149213"/>
        <a:ext cx="1212250" cy="1212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399B9-D5FE-F34E-B74C-91D421856150}">
      <dsp:nvSpPr>
        <dsp:cNvPr id="0" name=""/>
        <dsp:cNvSpPr/>
      </dsp:nvSpPr>
      <dsp:spPr>
        <a:xfrm>
          <a:off x="2473903" y="332166"/>
          <a:ext cx="4691223" cy="4691223"/>
        </a:xfrm>
        <a:prstGeom prst="pie">
          <a:avLst>
            <a:gd name="adj1" fmla="val 16200000"/>
            <a:gd name="adj2" fmla="val 19800000"/>
          </a:avLst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Man</a:t>
          </a:r>
          <a:endParaRPr lang="en-US" sz="1400" kern="1200" dirty="0"/>
        </a:p>
      </dsp:txBody>
      <dsp:txXfrm>
        <a:off x="4931210" y="931414"/>
        <a:ext cx="1228653" cy="949414"/>
      </dsp:txXfrm>
    </dsp:sp>
    <dsp:sp modelId="{B8A7CA87-84EA-7C41-8663-613E3452F948}">
      <dsp:nvSpPr>
        <dsp:cNvPr id="0" name=""/>
        <dsp:cNvSpPr/>
      </dsp:nvSpPr>
      <dsp:spPr>
        <a:xfrm>
          <a:off x="2529751" y="428783"/>
          <a:ext cx="4691223" cy="4691223"/>
        </a:xfrm>
        <a:prstGeom prst="pie">
          <a:avLst>
            <a:gd name="adj1" fmla="val 19800000"/>
            <a:gd name="adj2" fmla="val 1800000"/>
          </a:avLst>
        </a:prstGeom>
        <a:solidFill>
          <a:srgbClr val="0070C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Machine</a:t>
          </a:r>
          <a:endParaRPr lang="en-US" sz="1400" kern="1200" dirty="0"/>
        </a:p>
      </dsp:txBody>
      <dsp:txXfrm>
        <a:off x="5713081" y="2327611"/>
        <a:ext cx="1284501" cy="921490"/>
      </dsp:txXfrm>
    </dsp:sp>
    <dsp:sp modelId="{74D1A8DF-0887-BD46-A1C6-3FFA4ADB6EFF}">
      <dsp:nvSpPr>
        <dsp:cNvPr id="0" name=""/>
        <dsp:cNvSpPr/>
      </dsp:nvSpPr>
      <dsp:spPr>
        <a:xfrm>
          <a:off x="2472120" y="556878"/>
          <a:ext cx="4691223" cy="4691223"/>
        </a:xfrm>
        <a:prstGeom prst="pie">
          <a:avLst>
            <a:gd name="adj1" fmla="val 1800000"/>
            <a:gd name="adj2" fmla="val 5400000"/>
          </a:avLst>
        </a:prstGeom>
        <a:solidFill>
          <a:srgbClr val="92D05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Material</a:t>
          </a:r>
          <a:endParaRPr lang="en-US" sz="1400" kern="1200" dirty="0"/>
        </a:p>
      </dsp:txBody>
      <dsp:txXfrm>
        <a:off x="4929428" y="3727363"/>
        <a:ext cx="1228653" cy="949414"/>
      </dsp:txXfrm>
    </dsp:sp>
    <dsp:sp modelId="{DA912280-3939-BC44-BACE-21B07BB15619}">
      <dsp:nvSpPr>
        <dsp:cNvPr id="0" name=""/>
        <dsp:cNvSpPr/>
      </dsp:nvSpPr>
      <dsp:spPr>
        <a:xfrm>
          <a:off x="2362207" y="525400"/>
          <a:ext cx="4691223" cy="4691223"/>
        </a:xfrm>
        <a:prstGeom prst="pie">
          <a:avLst>
            <a:gd name="adj1" fmla="val 5400000"/>
            <a:gd name="adj2" fmla="val 9000000"/>
          </a:avLst>
        </a:prstGeom>
        <a:solidFill>
          <a:srgbClr val="00B05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Method</a:t>
          </a:r>
          <a:endParaRPr lang="en-US" sz="1400" kern="1200" dirty="0"/>
        </a:p>
      </dsp:txBody>
      <dsp:txXfrm>
        <a:off x="3367469" y="3695885"/>
        <a:ext cx="1228653" cy="949414"/>
      </dsp:txXfrm>
    </dsp:sp>
    <dsp:sp modelId="{D16E02DD-6C3B-474C-B2FB-16BE1AF1DF84}">
      <dsp:nvSpPr>
        <dsp:cNvPr id="0" name=""/>
        <dsp:cNvSpPr/>
      </dsp:nvSpPr>
      <dsp:spPr>
        <a:xfrm>
          <a:off x="2306359" y="428783"/>
          <a:ext cx="4691223" cy="4691223"/>
        </a:xfrm>
        <a:prstGeom prst="pie">
          <a:avLst>
            <a:gd name="adj1" fmla="val 9000000"/>
            <a:gd name="adj2" fmla="val 1260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Measurement</a:t>
          </a:r>
          <a:endParaRPr lang="en-US" sz="1600" kern="1200" dirty="0"/>
        </a:p>
      </dsp:txBody>
      <dsp:txXfrm>
        <a:off x="2529751" y="2327611"/>
        <a:ext cx="1284501" cy="921490"/>
      </dsp:txXfrm>
    </dsp:sp>
    <dsp:sp modelId="{02F5F5C3-BA52-5B4A-BCDC-4735C399739E}">
      <dsp:nvSpPr>
        <dsp:cNvPr id="0" name=""/>
        <dsp:cNvSpPr/>
      </dsp:nvSpPr>
      <dsp:spPr>
        <a:xfrm>
          <a:off x="2362207" y="332166"/>
          <a:ext cx="4691223" cy="4691223"/>
        </a:xfrm>
        <a:prstGeom prst="pie">
          <a:avLst>
            <a:gd name="adj1" fmla="val 12600000"/>
            <a:gd name="adj2" fmla="val 1620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Management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2060"/>
              </a:solidFill>
            </a:rPr>
            <a:t>Mother Nature</a:t>
          </a:r>
          <a:endParaRPr lang="en-US" sz="1200" kern="1200" dirty="0">
            <a:solidFill>
              <a:srgbClr val="002060"/>
            </a:solidFill>
          </a:endParaRPr>
        </a:p>
      </dsp:txBody>
      <dsp:txXfrm>
        <a:off x="3367469" y="931414"/>
        <a:ext cx="1228653" cy="949414"/>
      </dsp:txXfrm>
    </dsp:sp>
    <dsp:sp modelId="{3DCD6EB6-0D61-C747-BC42-F89A0C05824B}">
      <dsp:nvSpPr>
        <dsp:cNvPr id="0" name=""/>
        <dsp:cNvSpPr/>
      </dsp:nvSpPr>
      <dsp:spPr>
        <a:xfrm>
          <a:off x="2183322" y="41757"/>
          <a:ext cx="5272041" cy="5272041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E7CCD9-B1CB-5D4D-97BD-A3A02E409591}">
      <dsp:nvSpPr>
        <dsp:cNvPr id="0" name=""/>
        <dsp:cNvSpPr/>
      </dsp:nvSpPr>
      <dsp:spPr>
        <a:xfrm>
          <a:off x="2239170" y="138374"/>
          <a:ext cx="5272041" cy="5272041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4B7343-888D-0E44-AF46-F85223304107}">
      <dsp:nvSpPr>
        <dsp:cNvPr id="0" name=""/>
        <dsp:cNvSpPr/>
      </dsp:nvSpPr>
      <dsp:spPr>
        <a:xfrm>
          <a:off x="2181540" y="266469"/>
          <a:ext cx="5272041" cy="5272041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859911-ACA6-A146-969F-1D519F837A43}">
      <dsp:nvSpPr>
        <dsp:cNvPr id="0" name=""/>
        <dsp:cNvSpPr/>
      </dsp:nvSpPr>
      <dsp:spPr>
        <a:xfrm>
          <a:off x="2071969" y="234990"/>
          <a:ext cx="5272041" cy="5272041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CE5B0A-2AD0-CE4B-886F-90B097E3545E}">
      <dsp:nvSpPr>
        <dsp:cNvPr id="0" name=""/>
        <dsp:cNvSpPr/>
      </dsp:nvSpPr>
      <dsp:spPr>
        <a:xfrm>
          <a:off x="2016121" y="138374"/>
          <a:ext cx="5272041" cy="5272041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952531-F755-ED44-A59A-9B43FBF9D06A}">
      <dsp:nvSpPr>
        <dsp:cNvPr id="0" name=""/>
        <dsp:cNvSpPr/>
      </dsp:nvSpPr>
      <dsp:spPr>
        <a:xfrm>
          <a:off x="2071969" y="41757"/>
          <a:ext cx="5272041" cy="5272041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93D07-975D-544E-A6F3-2312D882220D}">
      <dsp:nvSpPr>
        <dsp:cNvPr id="0" name=""/>
        <dsp:cNvSpPr/>
      </dsp:nvSpPr>
      <dsp:spPr>
        <a:xfrm>
          <a:off x="443279" y="278282"/>
          <a:ext cx="2572882" cy="2430112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rPr>
            <a:t>Japanese</a:t>
          </a:r>
          <a:endParaRPr lang="en-US" sz="1800" kern="1200" dirty="0">
            <a:solidFill>
              <a:srgbClr val="0000FF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842131" y="726695"/>
        <a:ext cx="872942" cy="810037"/>
      </dsp:txXfrm>
    </dsp:sp>
    <dsp:sp modelId="{917DBC4D-6158-484E-8017-A51F15183239}">
      <dsp:nvSpPr>
        <dsp:cNvPr id="0" name=""/>
        <dsp:cNvSpPr/>
      </dsp:nvSpPr>
      <dsp:spPr>
        <a:xfrm>
          <a:off x="432428" y="287690"/>
          <a:ext cx="2572882" cy="2572882"/>
        </a:xfrm>
        <a:prstGeom prst="pie">
          <a:avLst>
            <a:gd name="adj1" fmla="val 1800000"/>
            <a:gd name="adj2" fmla="val 9000000"/>
          </a:avLst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rPr>
            <a:t>Lean</a:t>
          </a:r>
          <a:endParaRPr lang="en-US" sz="1800" kern="1200" dirty="0">
            <a:solidFill>
              <a:srgbClr val="0000FF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136908" y="1911056"/>
        <a:ext cx="1163922" cy="796368"/>
      </dsp:txXfrm>
    </dsp:sp>
    <dsp:sp modelId="{AB88A4FA-3C48-DC4D-BA2F-E7B27D81EF77}">
      <dsp:nvSpPr>
        <dsp:cNvPr id="0" name=""/>
        <dsp:cNvSpPr/>
      </dsp:nvSpPr>
      <dsp:spPr>
        <a:xfrm>
          <a:off x="389229" y="249123"/>
          <a:ext cx="2572882" cy="2572882"/>
        </a:xfrm>
        <a:prstGeom prst="pie">
          <a:avLst>
            <a:gd name="adj1" fmla="val 9000000"/>
            <a:gd name="adj2" fmla="val 16200000"/>
          </a:avLst>
        </a:prstGeom>
        <a:solidFill>
          <a:srgbClr val="00FF0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rPr>
            <a:t>Tools</a:t>
          </a:r>
          <a:endParaRPr lang="en-US" sz="1800" kern="1200" dirty="0">
            <a:solidFill>
              <a:srgbClr val="0000FF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664895" y="754510"/>
        <a:ext cx="872942" cy="857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0.00659</cdr:y>
    </cdr:from>
    <cdr:to>
      <cdr:x>0.90131</cdr:x>
      <cdr:y>0.19242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0" y="13107"/>
          <a:ext cx="3631052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l">
            <a:defRPr/>
          </a:pPr>
          <a:r>
            <a:rPr lang="en-US" sz="1800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rPr>
            <a:t>           3 to 6 M Value  Distribution %</a:t>
          </a:r>
          <a:endParaRPr lang="en-IN" sz="1800" i="1" dirty="0">
            <a:solidFill>
              <a:srgbClr val="0000FF"/>
            </a:solidFill>
            <a:latin typeface="Times New Roman" charset="0"/>
            <a:ea typeface="Times New Roman" charset="0"/>
            <a:cs typeface="Times New Roman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0.00728</cdr:y>
    </cdr:from>
    <cdr:to>
      <cdr:x>1</cdr:x>
      <cdr:y>0.19311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0" y="14468"/>
          <a:ext cx="4028657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>
            <a:defRPr/>
          </a:pPr>
          <a:r>
            <a:rPr lang="en-US" sz="1800" i="1" dirty="0" smtClean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            &gt; 6 M Value  Distribution % </a:t>
          </a:r>
          <a:endParaRPr lang="en-IN" sz="1800" i="1" dirty="0">
            <a:solidFill>
              <a:srgbClr val="00B050"/>
            </a:solidFill>
            <a:latin typeface="Times New Roman" charset="0"/>
            <a:ea typeface="Times New Roman" charset="0"/>
            <a:cs typeface="Times New Roman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0.24084</cdr:x>
      <cdr:y>0.00986</cdr:y>
    </cdr:from>
    <cdr:to>
      <cdr:x>0.45579</cdr:x>
      <cdr:y>0.21632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2386400" y="30866"/>
          <a:ext cx="2129842" cy="64633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en-US" b="0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rPr>
            <a:t>Month wise Dispatch Average OTIF </a:t>
          </a:r>
          <a:endParaRPr lang="en-IN" b="0" i="1" dirty="0">
            <a:solidFill>
              <a:srgbClr val="0000FF"/>
            </a:solidFill>
            <a:latin typeface="Times New Roman" charset="0"/>
            <a:ea typeface="Times New Roman" charset="0"/>
            <a:cs typeface="Times New Roman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19CBC-3442-4547-887F-38536CF653AC}" type="datetimeFigureOut">
              <a:rPr lang="en-US" smtClean="0"/>
              <a:pPr/>
              <a:t>5/5/21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BAF52-BBE9-46E4-8078-128AFADF6F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95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AF52-BBE9-46E4-8078-128AFADF6FA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42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AF52-BBE9-46E4-8078-128AFADF6FA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144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E17CA3B-2B56-4621-9377-298DCAEB04F7}" type="datetimeFigureOut">
              <a:rPr lang="en-US" smtClean="0"/>
              <a:pPr>
                <a:defRPr/>
              </a:pPr>
              <a:t>5/5/21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EFAB1-EEDF-4D13-AA2B-3FED2C790FF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4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AF52-BBE9-46E4-8078-128AFADF6FAC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7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AF52-BBE9-46E4-8078-128AFADF6FAC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2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AF52-BBE9-46E4-8078-128AFADF6FA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659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AF52-BBE9-46E4-8078-128AFADF6FA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91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AF52-BBE9-46E4-8078-128AFADF6FA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55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AF52-BBE9-46E4-8078-128AFADF6FA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3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AF52-BBE9-46E4-8078-128AFADF6FA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12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AF52-BBE9-46E4-8078-128AFADF6FA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835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AF52-BBE9-46E4-8078-128AFADF6FA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19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BAF52-BBE9-46E4-8078-128AFADF6FA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692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334E-6114-C548-875A-571433FE5108}" type="datetime1">
              <a:rPr lang="en-IN" smtClean="0"/>
              <a:t>05/05/21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168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B6450-B4F3-874D-B454-69B7945753C3}" type="datetime1">
              <a:rPr lang="en-IN" smtClean="0"/>
              <a:t>05/05/21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9283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B6450-B4F3-874D-B454-69B7945753C3}" type="datetime1">
              <a:rPr lang="en-IN" smtClean="0"/>
              <a:t>05/05/21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800877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B6450-B4F3-874D-B454-69B7945753C3}" type="datetime1">
              <a:rPr lang="en-IN" smtClean="0"/>
              <a:t>05/05/21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6778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B6450-B4F3-874D-B454-69B7945753C3}" type="datetime1">
              <a:rPr lang="en-IN" smtClean="0"/>
              <a:t>05/05/21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866690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B6450-B4F3-874D-B454-69B7945753C3}" type="datetime1">
              <a:rPr lang="en-IN" smtClean="0"/>
              <a:t>05/05/21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68760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6CC5F-EA72-8246-AC95-D4A5FF94E310}" type="datetime1">
              <a:rPr lang="en-IN" smtClean="0"/>
              <a:t>05/05/21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ADEF8-F9E1-EA48-AF02-1CB74D72D633}" type="datetime1">
              <a:rPr lang="en-IN" smtClean="0"/>
              <a:t>05/05/21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71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8BE28-82FF-EC45-822A-FDD5BEABDE8A}" type="datetime1">
              <a:rPr lang="en-IN" smtClean="0"/>
              <a:t>05/05/21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8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CB1C6-DB2F-7F4D-8E1C-4277455ED7FE}" type="datetime1">
              <a:rPr lang="en-IN" smtClean="0"/>
              <a:t>05/05/21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45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125C9-649C-DD4A-974E-0F58E197B431}" type="datetime1">
              <a:rPr lang="en-IN" smtClean="0"/>
              <a:t>05/05/21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3EA-38DC-4B46-A3E6-F3832FF479B9}" type="datetime1">
              <a:rPr lang="en-IN" smtClean="0"/>
              <a:t>05/05/21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99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153D-30B5-D54F-B054-82885D4EB6D1}" type="datetime1">
              <a:rPr lang="en-IN" smtClean="0"/>
              <a:t>05/05/21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9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BB93-B21A-EB42-A61A-3FCCC22D186F}" type="datetime1">
              <a:rPr lang="en-IN" smtClean="0"/>
              <a:t>05/05/21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21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D021F-90F5-B348-80DC-14778B0F79B4}" type="datetime1">
              <a:rPr lang="en-IN" smtClean="0"/>
              <a:t>05/05/21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32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81EC7-AC37-2F49-870A-2BC8C609022A}" type="datetime1">
              <a:rPr lang="en-IN" smtClean="0"/>
              <a:t>05/05/21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03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B6450-B4F3-874D-B454-69B7945753C3}" type="datetime1">
              <a:rPr lang="en-IN" smtClean="0"/>
              <a:t>05/05/21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17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em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7" Type="http://schemas.openxmlformats.org/officeDocument/2006/relationships/image" Target="../media/image1.tiff"/><Relationship Id="rId8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image" Target="../media/image1.tiff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1.tiff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6" Type="http://schemas.openxmlformats.org/officeDocument/2006/relationships/chart" Target="../charts/chart6.xml"/><Relationship Id="rId7" Type="http://schemas.openxmlformats.org/officeDocument/2006/relationships/chart" Target="../charts/chart7.xml"/><Relationship Id="rId8" Type="http://schemas.openxmlformats.org/officeDocument/2006/relationships/image" Target="../media/image1.tiff"/><Relationship Id="rId9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4" Type="http://schemas.openxmlformats.org/officeDocument/2006/relationships/chart" Target="../charts/chart10.xml"/><Relationship Id="rId5" Type="http://schemas.openxmlformats.org/officeDocument/2006/relationships/chart" Target="../charts/chart11.xml"/><Relationship Id="rId6" Type="http://schemas.openxmlformats.org/officeDocument/2006/relationships/chart" Target="../charts/chart12.xml"/><Relationship Id="rId7" Type="http://schemas.openxmlformats.org/officeDocument/2006/relationships/image" Target="../media/image1.tiff"/><Relationship Id="rId8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4" Type="http://schemas.openxmlformats.org/officeDocument/2006/relationships/chart" Target="../charts/chart15.xml"/><Relationship Id="rId5" Type="http://schemas.openxmlformats.org/officeDocument/2006/relationships/image" Target="../media/image1.tiff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4" Type="http://schemas.openxmlformats.org/officeDocument/2006/relationships/image" Target="../media/image1.tiff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5" Type="http://schemas.openxmlformats.org/officeDocument/2006/relationships/image" Target="../media/image33.tiff"/><Relationship Id="rId6" Type="http://schemas.openxmlformats.org/officeDocument/2006/relationships/image" Target="../media/image1.tiff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4.tiff"/><Relationship Id="rId9" Type="http://schemas.openxmlformats.org/officeDocument/2006/relationships/image" Target="../media/image1.tiff"/><Relationship Id="rId10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6" Type="http://schemas.openxmlformats.org/officeDocument/2006/relationships/image" Target="../media/image1.tiff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6" Type="http://schemas.openxmlformats.org/officeDocument/2006/relationships/chart" Target="../charts/chart18.xml"/><Relationship Id="rId7" Type="http://schemas.openxmlformats.org/officeDocument/2006/relationships/chart" Target="../charts/chart19.xml"/><Relationship Id="rId8" Type="http://schemas.openxmlformats.org/officeDocument/2006/relationships/image" Target="../media/image42.tiff"/><Relationship Id="rId9" Type="http://schemas.openxmlformats.org/officeDocument/2006/relationships/image" Target="../media/image1.tiff"/><Relationship Id="rId10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5" Type="http://schemas.openxmlformats.org/officeDocument/2006/relationships/image" Target="../media/image47.tiff"/><Relationship Id="rId6" Type="http://schemas.openxmlformats.org/officeDocument/2006/relationships/image" Target="../media/image1.tiff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4" Type="http://schemas.openxmlformats.org/officeDocument/2006/relationships/chart" Target="../charts/chart22.xml"/><Relationship Id="rId5" Type="http://schemas.openxmlformats.org/officeDocument/2006/relationships/image" Target="../media/image1.tiff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4" Type="http://schemas.openxmlformats.org/officeDocument/2006/relationships/chart" Target="../charts/chart25.xml"/><Relationship Id="rId5" Type="http://schemas.openxmlformats.org/officeDocument/2006/relationships/image" Target="../media/image1.tiff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4" Type="http://schemas.openxmlformats.org/officeDocument/2006/relationships/chart" Target="../charts/chart28.xml"/><Relationship Id="rId5" Type="http://schemas.openxmlformats.org/officeDocument/2006/relationships/image" Target="../media/image1.tiff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4" Type="http://schemas.openxmlformats.org/officeDocument/2006/relationships/chart" Target="../charts/chart31.xml"/><Relationship Id="rId5" Type="http://schemas.openxmlformats.org/officeDocument/2006/relationships/chart" Target="../charts/chart32.xml"/><Relationship Id="rId6" Type="http://schemas.openxmlformats.org/officeDocument/2006/relationships/image" Target="../media/image1.tiff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4" Type="http://schemas.openxmlformats.org/officeDocument/2006/relationships/chart" Target="../charts/chart34.xml"/><Relationship Id="rId5" Type="http://schemas.openxmlformats.org/officeDocument/2006/relationships/image" Target="../media/image1.tiff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5" Type="http://schemas.openxmlformats.org/officeDocument/2006/relationships/image" Target="../media/image51.tiff"/><Relationship Id="rId6" Type="http://schemas.openxmlformats.org/officeDocument/2006/relationships/image" Target="../media/image1.tiff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1.tiff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4" Type="http://schemas.openxmlformats.org/officeDocument/2006/relationships/chart" Target="../charts/chart37.xml"/><Relationship Id="rId5" Type="http://schemas.openxmlformats.org/officeDocument/2006/relationships/chart" Target="../charts/chart38.xml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56.tiff"/><Relationship Id="rId5" Type="http://schemas.openxmlformats.org/officeDocument/2006/relationships/image" Target="../media/image57.tiff"/><Relationship Id="rId6" Type="http://schemas.openxmlformats.org/officeDocument/2006/relationships/image" Target="../media/image58.tiff"/><Relationship Id="rId7" Type="http://schemas.openxmlformats.org/officeDocument/2006/relationships/image" Target="../media/image1.tiff"/><Relationship Id="rId8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tiff"/><Relationship Id="rId12" Type="http://schemas.openxmlformats.org/officeDocument/2006/relationships/chart" Target="../charts/chart39.xml"/><Relationship Id="rId13" Type="http://schemas.openxmlformats.org/officeDocument/2006/relationships/image" Target="../media/image63.tiff"/><Relationship Id="rId14" Type="http://schemas.openxmlformats.org/officeDocument/2006/relationships/image" Target="../media/image1.tiff"/><Relationship Id="rId1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59.tiff"/><Relationship Id="rId9" Type="http://schemas.openxmlformats.org/officeDocument/2006/relationships/image" Target="../media/image60.tiff"/><Relationship Id="rId10" Type="http://schemas.openxmlformats.org/officeDocument/2006/relationships/image" Target="../media/image6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paulpandians@yahoo.com" TargetMode="External"/><Relationship Id="rId4" Type="http://schemas.openxmlformats.org/officeDocument/2006/relationships/image" Target="../media/image1.tiff"/><Relationship Id="rId5" Type="http://schemas.openxmlformats.org/officeDocument/2006/relationships/image" Target="../media/image64.tiff"/><Relationship Id="rId6" Type="http://schemas.openxmlformats.org/officeDocument/2006/relationships/image" Target="../media/image65.tiff"/><Relationship Id="rId7" Type="http://schemas.openxmlformats.org/officeDocument/2006/relationships/image" Target="../media/image3.jpg"/><Relationship Id="rId8" Type="http://schemas.openxmlformats.org/officeDocument/2006/relationships/hyperlink" Target="mailto:MuthuKumar@Pharmainfosource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1.tiff"/><Relationship Id="rId9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8" Type="http://schemas.openxmlformats.org/officeDocument/2006/relationships/image" Target="../media/image11.tiff"/><Relationship Id="rId9" Type="http://schemas.openxmlformats.org/officeDocument/2006/relationships/image" Target="../media/image12.tiff"/><Relationship Id="rId10" Type="http://schemas.openxmlformats.org/officeDocument/2006/relationships/image" Target="../media/image1.tiff"/><Relationship Id="rId11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.tiff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hyperlink" Target="Case%20Study%201.pptx" TargetMode="External"/><Relationship Id="rId6" Type="http://schemas.openxmlformats.org/officeDocument/2006/relationships/image" Target="../media/image1.tiff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1.tiff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9906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                              </a:t>
            </a:r>
            <a:endParaRPr lang="en-US" sz="1300" dirty="0"/>
          </a:p>
        </p:txBody>
      </p:sp>
      <p:sp>
        <p:nvSpPr>
          <p:cNvPr id="4" name="TextBox 3"/>
          <p:cNvSpPr txBox="1"/>
          <p:nvPr/>
        </p:nvSpPr>
        <p:spPr>
          <a:xfrm>
            <a:off x="6758941" y="46748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430000" y="6571064"/>
            <a:ext cx="864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Concept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0134600" y="17267"/>
            <a:ext cx="20419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Operational </a:t>
            </a:r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829" y="3463497"/>
            <a:ext cx="11822251" cy="240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b" anchorCtr="0">
            <a:spAutoFit/>
          </a:bodyPr>
          <a:lstStyle/>
          <a:p>
            <a:r>
              <a:rPr lang="en-US" i="1" u="sng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About </a:t>
            </a:r>
            <a:r>
              <a:rPr lang="en-US" i="1" u="sng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i="1" u="sng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Faculty  </a:t>
            </a:r>
            <a:r>
              <a:rPr lang="en-US" sz="800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800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                                                                                                                    </a:t>
            </a:r>
            <a:endParaRPr lang="en-US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sz="800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dynamic Professional, Facilitator, Dream Enabler, Started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his career in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Manufacturing and has grown to serve one of  Asia’s largest API sites as Associate Vice President. Has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multi faceted experience of 34 years in FDA approved API sites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like M/S Aurobindo Pharma Limited, Hetero Labs Limited, Shasun Chemicals and Drugs Limited, Malladi Drugs and Pharmaceuticals Limited, Sanmar Specialty Chemicals Limited &amp;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MNC like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Pharmazell India Private Limited.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algn="ctr"/>
            <a:endParaRPr lang="en-US" sz="800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800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Has Masters in Industrial Chemistry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from CSIR Institute 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CECRI, Karaikudi. Also has PG Diploma in Business Administration from Pondicherry University and PG Diploma in Pharma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egulatory Affairs from Bio Informatics Institute of India, Noida.</a:t>
            </a:r>
            <a:endParaRPr lang="en-US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59" y="-14748"/>
            <a:ext cx="211641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754989"/>
            <a:ext cx="9159387" cy="2762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21" name="Content Placeholder 5"/>
          <p:cNvSpPr txBox="1">
            <a:spLocks/>
          </p:cNvSpPr>
          <p:nvPr/>
        </p:nvSpPr>
        <p:spPr>
          <a:xfrm>
            <a:off x="204488" y="12798"/>
            <a:ext cx="5029200" cy="575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Operational Excellence (OPEX)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3" y="5977476"/>
            <a:ext cx="1350070" cy="518317"/>
          </a:xfrm>
          <a:prstGeom prst="rect">
            <a:avLst/>
          </a:prstGeom>
        </p:spPr>
      </p:pic>
      <p:sp>
        <p:nvSpPr>
          <p:cNvPr id="22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260667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4255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51657" y="2240218"/>
            <a:ext cx="11474773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Knowledge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enrichment (Learning and Development) is a key aspect and it should be provided across all levels to minimise lateral 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recruitments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1000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4905" y="637033"/>
            <a:ext cx="11481525" cy="1415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u="sng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Training </a:t>
            </a:r>
            <a:r>
              <a:rPr lang="en-US" i="1" u="sng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on </a:t>
            </a:r>
            <a:r>
              <a:rPr lang="en-US" i="1" u="sng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SOPs</a:t>
            </a:r>
            <a:endParaRPr lang="en-US" i="1" u="sng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40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SOPs can be simplified by using Key words- eg,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SOP for Entry &amp; Exit of Finish Product Handling Area (FPHA). Seconds, ornaments, Opr, Picture, nose mask, head cap, goggle, pharma shoes, bench, shoe cover, wipe, put suit gloves &amp; mirror. Visitors, nose mask, head cap, bench shoe cover wipe out suit, mirror, wipe out.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8967" y="4183599"/>
            <a:ext cx="56835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Lateral entry shall be avoided unless otherwise Organisation needs a Subject Matter Expert (SME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sz="140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340638007"/>
              </p:ext>
            </p:extLst>
          </p:nvPr>
        </p:nvGraphicFramePr>
        <p:xfrm>
          <a:off x="329876" y="2903128"/>
          <a:ext cx="6904994" cy="3416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1277600" y="17267"/>
            <a:ext cx="8989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M1 Man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49000" y="6550223"/>
            <a:ext cx="1128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M2 Machine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313132" y="-4590"/>
            <a:ext cx="997698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L&amp;D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10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29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95284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9" grpId="0" animBg="1"/>
      <p:bldGraphic spid="1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132" y="2286532"/>
            <a:ext cx="3429000" cy="2362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40867" y="2501243"/>
            <a:ext cx="15055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M2 Machine</a:t>
            </a:r>
          </a:p>
        </p:txBody>
      </p:sp>
      <p:pic>
        <p:nvPicPr>
          <p:cNvPr id="21" name="chart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547" y="4677607"/>
            <a:ext cx="4701539" cy="1823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52" y="497739"/>
            <a:ext cx="5198678" cy="17909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290358"/>
            <a:ext cx="3677567" cy="21036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958382" y="6550223"/>
            <a:ext cx="1219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Time/Money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72800" y="17267"/>
            <a:ext cx="1203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M2 Machine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Content Placeholder 5"/>
          <p:cNvSpPr txBox="1">
            <a:spLocks/>
          </p:cNvSpPr>
          <p:nvPr/>
        </p:nvSpPr>
        <p:spPr>
          <a:xfrm>
            <a:off x="294750" y="0"/>
            <a:ext cx="5569698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Study on Capacity Optimisation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11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2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73136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090218"/>
              </p:ext>
            </p:extLst>
          </p:nvPr>
        </p:nvGraphicFramePr>
        <p:xfrm>
          <a:off x="685801" y="3911615"/>
          <a:ext cx="3429000" cy="2235949"/>
        </p:xfrm>
        <a:graphic>
          <a:graphicData uri="http://schemas.openxmlformats.org/drawingml/2006/table">
            <a:tbl>
              <a:tblPr/>
              <a:tblGrid>
                <a:gridCol w="457199"/>
                <a:gridCol w="2971801"/>
              </a:tblGrid>
              <a:tr h="37447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S.No.</a:t>
                      </a: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                          Category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                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OEE➡️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Month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After Schedule Loss (Plan)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After Availability Loss(Run)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After</a:t>
                      </a:r>
                      <a:r>
                        <a:rPr lang="sk-SK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Performance</a:t>
                      </a:r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Loss (Net)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39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After Quality Loss (Productive)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51" y="645375"/>
            <a:ext cx="11504481" cy="3079750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036026"/>
              </p:ext>
            </p:extLst>
          </p:nvPr>
        </p:nvGraphicFramePr>
        <p:xfrm>
          <a:off x="4114801" y="3911615"/>
          <a:ext cx="2263394" cy="2235949"/>
        </p:xfrm>
        <a:graphic>
          <a:graphicData uri="http://schemas.openxmlformats.org/drawingml/2006/table">
            <a:tbl>
              <a:tblPr/>
              <a:tblGrid>
                <a:gridCol w="2263394"/>
              </a:tblGrid>
              <a:tr h="374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 charset="0"/>
                        </a:rPr>
                        <a:t>86 %</a:t>
                      </a:r>
                      <a:endParaRPr lang="en-US" sz="1400" b="0" i="0" u="none" strike="noStrike" dirty="0">
                        <a:solidFill>
                          <a:srgbClr val="0033CC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87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 charset="0"/>
                        </a:rPr>
                        <a:t>24*30=720</a:t>
                      </a:r>
                      <a:endParaRPr lang="sk-SK" sz="1400" b="0" i="0" u="none" strike="noStrike" dirty="0">
                        <a:solidFill>
                          <a:srgbClr val="0033CC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87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 charset="0"/>
                        </a:rPr>
                        <a:t>24*28=672</a:t>
                      </a:r>
                      <a:endParaRPr lang="sk-SK" sz="1400" b="0" i="0" u="none" strike="noStrike" dirty="0">
                        <a:solidFill>
                          <a:srgbClr val="0033CC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87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 charset="0"/>
                        </a:rPr>
                        <a:t>24*26=624</a:t>
                      </a:r>
                      <a:endParaRPr lang="sk-SK" sz="1400" b="0" i="0" u="none" strike="noStrike" dirty="0">
                        <a:solidFill>
                          <a:srgbClr val="0033CC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87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 charset="0"/>
                        </a:rPr>
                        <a:t>24*25=600</a:t>
                      </a:r>
                      <a:endParaRPr lang="sk-SK" sz="1400" b="0" i="0" u="none" strike="noStrike" dirty="0">
                        <a:solidFill>
                          <a:srgbClr val="0033CC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397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 charset="0"/>
                        </a:rPr>
                        <a:t>24*24=576</a:t>
                      </a:r>
                    </a:p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 charset="0"/>
                        </a:rPr>
                        <a:t>576/672=86%</a:t>
                      </a:r>
                      <a:endParaRPr lang="sk-SK" sz="1400" b="0" i="0" u="none" strike="noStrike" dirty="0">
                        <a:solidFill>
                          <a:srgbClr val="0033CC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559250" y="6550223"/>
            <a:ext cx="618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OEE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72800" y="17267"/>
            <a:ext cx="1203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M2 Machine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98792"/>
              </p:ext>
            </p:extLst>
          </p:nvPr>
        </p:nvGraphicFramePr>
        <p:xfrm>
          <a:off x="6365804" y="3908101"/>
          <a:ext cx="2263394" cy="2235949"/>
        </p:xfrm>
        <a:graphic>
          <a:graphicData uri="http://schemas.openxmlformats.org/drawingml/2006/table">
            <a:tbl>
              <a:tblPr/>
              <a:tblGrid>
                <a:gridCol w="2263394"/>
              </a:tblGrid>
              <a:tr h="374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charset="0"/>
                        </a:rPr>
                        <a:t>89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B050"/>
                          </a:solidFill>
                          <a:effectLst/>
                          <a:latin typeface="Calibri" charset="0"/>
                        </a:rPr>
                        <a:t> %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87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charset="0"/>
                        </a:rPr>
                        <a:t>24*30=720</a:t>
                      </a:r>
                      <a:endParaRPr lang="sk-SK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87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charset="0"/>
                        </a:rPr>
                        <a:t>24*28=672</a:t>
                      </a:r>
                      <a:endParaRPr lang="sk-SK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87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charset="0"/>
                        </a:rPr>
                        <a:t>24*27=648</a:t>
                      </a:r>
                      <a:endParaRPr lang="sk-SK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87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charset="0"/>
                        </a:rPr>
                        <a:t>24*26=624</a:t>
                      </a:r>
                      <a:endParaRPr lang="sk-SK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397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charset="0"/>
                        </a:rPr>
                        <a:t>24*25=600</a:t>
                      </a:r>
                    </a:p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charset="0"/>
                        </a:rPr>
                        <a:t>600/672=89%</a:t>
                      </a:r>
                      <a:endParaRPr lang="sk-SK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698999"/>
              </p:ext>
            </p:extLst>
          </p:nvPr>
        </p:nvGraphicFramePr>
        <p:xfrm>
          <a:off x="8629198" y="3909160"/>
          <a:ext cx="2263394" cy="2235949"/>
        </p:xfrm>
        <a:graphic>
          <a:graphicData uri="http://schemas.openxmlformats.org/drawingml/2006/table">
            <a:tbl>
              <a:tblPr/>
              <a:tblGrid>
                <a:gridCol w="2263394"/>
              </a:tblGrid>
              <a:tr h="374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 charset="0"/>
                        </a:rPr>
                        <a:t>79 %</a:t>
                      </a:r>
                      <a:endParaRPr lang="en-US" sz="1400" b="0" i="0" u="none" strike="noStrike" dirty="0">
                        <a:solidFill>
                          <a:srgbClr val="0033CC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87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 charset="0"/>
                        </a:rPr>
                        <a:t>24*30=720</a:t>
                      </a:r>
                      <a:endParaRPr lang="sk-SK" sz="1400" b="0" i="0" u="none" strike="noStrike" dirty="0">
                        <a:solidFill>
                          <a:srgbClr val="0033CC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87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 charset="0"/>
                        </a:rPr>
                        <a:t>24*28=672</a:t>
                      </a:r>
                      <a:endParaRPr lang="sk-SK" sz="1400" b="0" i="0" u="none" strike="noStrike" dirty="0">
                        <a:solidFill>
                          <a:srgbClr val="0033CC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87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 charset="0"/>
                        </a:rPr>
                        <a:t>24*24=576</a:t>
                      </a:r>
                      <a:endParaRPr lang="sk-SK" sz="1400" b="0" i="0" u="none" strike="noStrike" dirty="0">
                        <a:solidFill>
                          <a:srgbClr val="0033CC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187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 charset="0"/>
                        </a:rPr>
                        <a:t>24*23=552</a:t>
                      </a:r>
                      <a:endParaRPr lang="sk-SK" sz="1400" b="0" i="0" u="none" strike="noStrike" dirty="0">
                        <a:solidFill>
                          <a:srgbClr val="0033CC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397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 charset="0"/>
                        </a:rPr>
                        <a:t>24*22=528</a:t>
                      </a:r>
                    </a:p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Calibri" charset="0"/>
                        </a:rPr>
                        <a:t>528/672=79%</a:t>
                      </a:r>
                      <a:endParaRPr lang="sk-SK" sz="1400" b="0" i="0" u="none" strike="noStrike" dirty="0">
                        <a:solidFill>
                          <a:srgbClr val="0033CC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5" name="Content Placeholder 5"/>
          <p:cNvSpPr txBox="1">
            <a:spLocks/>
          </p:cNvSpPr>
          <p:nvPr/>
        </p:nvSpPr>
        <p:spPr>
          <a:xfrm>
            <a:off x="278410" y="-4590"/>
            <a:ext cx="5569698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Overall Equipment Effectiveness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12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28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4474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306892"/>
              </p:ext>
            </p:extLst>
          </p:nvPr>
        </p:nvGraphicFramePr>
        <p:xfrm>
          <a:off x="380035" y="569901"/>
          <a:ext cx="11353801" cy="788475"/>
        </p:xfrm>
        <a:graphic>
          <a:graphicData uri="http://schemas.openxmlformats.org/drawingml/2006/table">
            <a:tbl>
              <a:tblPr/>
              <a:tblGrid>
                <a:gridCol w="626798"/>
                <a:gridCol w="1373302"/>
                <a:gridCol w="1110594"/>
                <a:gridCol w="1070501"/>
                <a:gridCol w="1022389"/>
                <a:gridCol w="1209278"/>
                <a:gridCol w="1421080"/>
                <a:gridCol w="966048"/>
                <a:gridCol w="2553811"/>
              </a:tblGrid>
              <a:tr h="2628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S.No.</a:t>
                      </a: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Block / Equipment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53" marR="5953" marT="59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OEE</a:t>
                      </a:r>
                      <a:endParaRPr lang="en-US" sz="1400" b="0" dirty="0"/>
                    </a:p>
                  </a:txBody>
                  <a:tcPr marL="5953" marR="5953" marT="5953" marB="0" anchor="ctr">
                    <a:lnL w="12700" cap="flat" cmpd="sng" algn="ctr">
                      <a:solidFill>
                        <a:srgbClr val="FF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953" marR="5953" marT="595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Types of Losses (Hrs)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Remarks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Standard</a:t>
                      </a:r>
                      <a:endParaRPr lang="en-US" sz="1400" b="0" dirty="0"/>
                    </a:p>
                  </a:txBody>
                  <a:tcPr marL="5953" marR="5953" marT="5953" marB="0" anchor="ctr">
                    <a:lnL w="12700" cap="flat" cmpd="sng" algn="ctr">
                      <a:solidFill>
                        <a:srgbClr val="FF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Actual</a:t>
                      </a:r>
                      <a:endParaRPr lang="en-US" sz="1400" b="0" dirty="0"/>
                    </a:p>
                  </a:txBody>
                  <a:tcPr marL="5953" marR="5953" marT="5953" marB="0" anchor="ctr">
                    <a:lnL w="12700" cap="flat" cmpd="sng" algn="ctr">
                      <a:solidFill>
                        <a:srgbClr val="FF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Schedule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rgbClr val="FF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Availability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953" marR="5953" marT="59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Performance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953" marR="5953" marT="59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Quality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953" marR="5953" marT="59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2825"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53" marR="5953" marT="595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53" marR="5953" marT="59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53" marR="5953" marT="59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53" marR="5953" marT="59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FF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5953" marR="5953" marT="59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FF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5953" marR="5953" marT="59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FF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5953" marR="5953" marT="59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FF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5953" marR="5953" marT="59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53" marR="5953" marT="595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976574327"/>
              </p:ext>
            </p:extLst>
          </p:nvPr>
        </p:nvGraphicFramePr>
        <p:xfrm>
          <a:off x="246483" y="2186219"/>
          <a:ext cx="4782717" cy="3090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860178446"/>
              </p:ext>
            </p:extLst>
          </p:nvPr>
        </p:nvGraphicFramePr>
        <p:xfrm>
          <a:off x="5121413" y="2382722"/>
          <a:ext cx="6612423" cy="2710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049000" y="6550223"/>
            <a:ext cx="1128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M3 Material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72800" y="17267"/>
            <a:ext cx="1203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M2 Machine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304801" y="17267"/>
            <a:ext cx="2116586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OEE Details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13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28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422241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/>
          <p:cNvSpPr/>
          <p:nvPr/>
        </p:nvSpPr>
        <p:spPr>
          <a:xfrm>
            <a:off x="4545148" y="1486382"/>
            <a:ext cx="3733800" cy="22860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M3 Material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7" y="668839"/>
            <a:ext cx="4119673" cy="2514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577558" y="3333078"/>
            <a:ext cx="215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Aging </a:t>
            </a:r>
            <a:r>
              <a:rPr lang="en-US" b="1" dirty="0" smtClean="0">
                <a:solidFill>
                  <a:srgbClr val="00B050"/>
                </a:solidFill>
              </a:rPr>
              <a:t>of Inventory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00661" y="2998773"/>
            <a:ext cx="229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B050"/>
                </a:solidFill>
              </a:rPr>
              <a:t>ABC o</a:t>
            </a:r>
            <a:r>
              <a:rPr lang="en-US" b="1" smtClean="0">
                <a:solidFill>
                  <a:srgbClr val="00B050"/>
                </a:solidFill>
              </a:rPr>
              <a:t>f </a:t>
            </a:r>
            <a:r>
              <a:rPr lang="en-US" b="1" dirty="0" smtClean="0">
                <a:solidFill>
                  <a:srgbClr val="00B050"/>
                </a:solidFill>
              </a:rPr>
              <a:t>Inventory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0" y="567142"/>
            <a:ext cx="2933700" cy="283374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762144" y="6529858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ABC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148" y="3995965"/>
            <a:ext cx="3565470" cy="2209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94573" y="6204384"/>
            <a:ext cx="270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0B050"/>
                </a:solidFill>
              </a:rPr>
              <a:t>Inventory Distribution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72800" y="17267"/>
            <a:ext cx="1203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M3 Material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sp>
        <p:nvSpPr>
          <p:cNvPr id="24" name="Content Placeholder 5"/>
          <p:cNvSpPr txBox="1">
            <a:spLocks/>
          </p:cNvSpPr>
          <p:nvPr/>
        </p:nvSpPr>
        <p:spPr>
          <a:xfrm>
            <a:off x="304801" y="-14748"/>
            <a:ext cx="2116586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Inventory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14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4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64818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318" y="3386610"/>
            <a:ext cx="956847" cy="2822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595" y="5560169"/>
            <a:ext cx="2951484" cy="6085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66258" y="6083171"/>
            <a:ext cx="543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</a:rPr>
              <a:t>No. of Items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73176" y="3499419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02179" y="4535581"/>
            <a:ext cx="26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95402" y="5190837"/>
            <a:ext cx="905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433" y="4860871"/>
            <a:ext cx="1791792" cy="1284681"/>
          </a:xfrm>
          <a:prstGeom prst="rect">
            <a:avLst/>
          </a:prstGeom>
        </p:spPr>
      </p:pic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1677513353"/>
              </p:ext>
            </p:extLst>
          </p:nvPr>
        </p:nvGraphicFramePr>
        <p:xfrm>
          <a:off x="662293" y="946747"/>
          <a:ext cx="4037275" cy="2634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1390065140"/>
              </p:ext>
            </p:extLst>
          </p:nvPr>
        </p:nvGraphicFramePr>
        <p:xfrm>
          <a:off x="602476" y="3675681"/>
          <a:ext cx="4568687" cy="2911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254834" y="610504"/>
            <a:ext cx="77847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Only 20 % Items accounts for 70 % of annual consumption value. Procurement requires multi layer approvals.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54834" y="1516588"/>
            <a:ext cx="77847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Only 30% items accounts for 25 % of annual consumption value. Purchase require mid  level of approvals.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54834" y="2595244"/>
            <a:ext cx="77847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Only 50% Items accounts for 5 % of annual consumption value. Items requires minimum level of approvals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4518769" y="4524199"/>
            <a:ext cx="69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</a:rPr>
              <a:t>Value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551240" y="6554037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Aging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0972800" y="17267"/>
            <a:ext cx="1203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M3 Material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Content Placeholder 5"/>
          <p:cNvSpPr txBox="1">
            <a:spLocks/>
          </p:cNvSpPr>
          <p:nvPr/>
        </p:nvSpPr>
        <p:spPr>
          <a:xfrm>
            <a:off x="313134" y="-4590"/>
            <a:ext cx="5569698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ABC of Inventory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15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41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59386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  <p:bldGraphic spid="23" grpId="0">
        <p:bldAsOne/>
      </p:bldGraphic>
      <p:bldGraphic spid="16" grpId="0">
        <p:bldAsOne/>
      </p:bldGraphic>
      <p:bldP spid="24" grpId="0" animBg="1"/>
      <p:bldP spid="25" grpId="0" animBg="1"/>
      <p:bldP spid="26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97621" y="467634"/>
            <a:ext cx="3451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defRPr/>
            </a:pPr>
            <a:r>
              <a:rPr lang="en-CA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3 to 6 Months and &gt; 6 Months</a:t>
            </a:r>
            <a:endParaRPr lang="en-US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550053"/>
              </p:ext>
            </p:extLst>
          </p:nvPr>
        </p:nvGraphicFramePr>
        <p:xfrm>
          <a:off x="375771" y="853505"/>
          <a:ext cx="11508533" cy="651848"/>
        </p:xfrm>
        <a:graphic>
          <a:graphicData uri="http://schemas.openxmlformats.org/drawingml/2006/table">
            <a:tbl>
              <a:tblPr/>
              <a:tblGrid>
                <a:gridCol w="489200"/>
                <a:gridCol w="352629"/>
                <a:gridCol w="785147"/>
                <a:gridCol w="772155"/>
                <a:gridCol w="567489"/>
                <a:gridCol w="695272"/>
                <a:gridCol w="695272"/>
                <a:gridCol w="4668255"/>
                <a:gridCol w="695272"/>
                <a:gridCol w="893921"/>
                <a:gridCol w="893921"/>
              </a:tblGrid>
              <a:tr h="1600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S.No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5884" marR="5884" marT="5884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Blk</a:t>
                      </a: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Product Name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RM/Int.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Name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Qty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Value</a:t>
                      </a:r>
                      <a:endParaRPr lang="en-US" sz="1200" dirty="0"/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 to 6 or 6</a:t>
                      </a:r>
                      <a:endParaRPr lang="en-US" sz="1200" dirty="0"/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Cause</a:t>
                      </a:r>
                      <a:r>
                        <a:rPr lang="en-US" sz="1200" baseline="0" dirty="0" smtClean="0"/>
                        <a:t> for the accumulation</a:t>
                      </a:r>
                      <a:endParaRPr lang="en-US" sz="1200" dirty="0"/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Owner</a:t>
                      </a:r>
                      <a:endParaRPr lang="en-US" sz="1200" dirty="0"/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Time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Line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Remarks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437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1915143365"/>
              </p:ext>
            </p:extLst>
          </p:nvPr>
        </p:nvGraphicFramePr>
        <p:xfrm>
          <a:off x="446822" y="1657754"/>
          <a:ext cx="4028657" cy="1987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1" name="Chart 30"/>
          <p:cNvGraphicFramePr/>
          <p:nvPr>
            <p:extLst>
              <p:ext uri="{D42A27DB-BD31-4B8C-83A1-F6EECF244321}">
                <p14:modId xmlns:p14="http://schemas.microsoft.com/office/powerpoint/2010/main" val="1572092783"/>
              </p:ext>
            </p:extLst>
          </p:nvPr>
        </p:nvGraphicFramePr>
        <p:xfrm>
          <a:off x="4824438" y="4448420"/>
          <a:ext cx="4028657" cy="1987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Chart 31"/>
          <p:cNvGraphicFramePr/>
          <p:nvPr>
            <p:extLst>
              <p:ext uri="{D42A27DB-BD31-4B8C-83A1-F6EECF244321}">
                <p14:modId xmlns:p14="http://schemas.microsoft.com/office/powerpoint/2010/main" val="2049813574"/>
              </p:ext>
            </p:extLst>
          </p:nvPr>
        </p:nvGraphicFramePr>
        <p:xfrm>
          <a:off x="8004858" y="2398303"/>
          <a:ext cx="4226144" cy="2637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1333325271"/>
              </p:ext>
            </p:extLst>
          </p:nvPr>
        </p:nvGraphicFramePr>
        <p:xfrm>
          <a:off x="4617500" y="1122024"/>
          <a:ext cx="3458816" cy="3090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962956568"/>
              </p:ext>
            </p:extLst>
          </p:nvPr>
        </p:nvGraphicFramePr>
        <p:xfrm>
          <a:off x="288404" y="4265503"/>
          <a:ext cx="3809999" cy="2240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277600" y="6550223"/>
            <a:ext cx="900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Top Items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972800" y="17267"/>
            <a:ext cx="1203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M3 Material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329474" y="-41655"/>
            <a:ext cx="3126533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Aging of Inventory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16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6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255438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Graphic spid="29" grpId="0">
        <p:bldAsOne/>
      </p:bldGraphic>
      <p:bldGraphic spid="31" grpId="0">
        <p:bldAsOne/>
      </p:bldGraphic>
      <p:bldGraphic spid="32" grpId="0">
        <p:bldAsOne/>
      </p:bldGraphic>
      <p:bldGraphic spid="16" grpId="0">
        <p:bldAsOne/>
      </p:bldGraphic>
      <p:bldGraphic spid="17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837611"/>
              </p:ext>
            </p:extLst>
          </p:nvPr>
        </p:nvGraphicFramePr>
        <p:xfrm>
          <a:off x="350133" y="602617"/>
          <a:ext cx="11328781" cy="1059856"/>
        </p:xfrm>
        <a:graphic>
          <a:graphicData uri="http://schemas.openxmlformats.org/drawingml/2006/table">
            <a:tbl>
              <a:tblPr/>
              <a:tblGrid>
                <a:gridCol w="558117"/>
                <a:gridCol w="402307"/>
                <a:gridCol w="1250275"/>
                <a:gridCol w="1240793"/>
                <a:gridCol w="525193"/>
                <a:gridCol w="520184"/>
                <a:gridCol w="704657"/>
                <a:gridCol w="3294325"/>
                <a:gridCol w="793220"/>
                <a:gridCol w="1019855"/>
                <a:gridCol w="1019855"/>
              </a:tblGrid>
              <a:tr h="1600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S.No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.</a:t>
                      </a:r>
                    </a:p>
                  </a:txBody>
                  <a:tcPr marL="5884" marR="5884" marT="5884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Blk</a:t>
                      </a: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Product Name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RM/Int.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Name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Qty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Value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Months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Action Plan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Owner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Time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Line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Remarks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4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884" marR="5884" marT="5884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4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24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84" marR="5884" marT="5884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Chart 32"/>
          <p:cNvGraphicFramePr/>
          <p:nvPr>
            <p:extLst>
              <p:ext uri="{D42A27DB-BD31-4B8C-83A1-F6EECF244321}">
                <p14:modId xmlns:p14="http://schemas.microsoft.com/office/powerpoint/2010/main" val="557016626"/>
              </p:ext>
            </p:extLst>
          </p:nvPr>
        </p:nvGraphicFramePr>
        <p:xfrm>
          <a:off x="4495800" y="1840668"/>
          <a:ext cx="3832499" cy="2908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4" name="Chart 33"/>
          <p:cNvGraphicFramePr/>
          <p:nvPr>
            <p:extLst>
              <p:ext uri="{D42A27DB-BD31-4B8C-83A1-F6EECF244321}">
                <p14:modId xmlns:p14="http://schemas.microsoft.com/office/powerpoint/2010/main" val="1290196139"/>
              </p:ext>
            </p:extLst>
          </p:nvPr>
        </p:nvGraphicFramePr>
        <p:xfrm>
          <a:off x="385823" y="3238920"/>
          <a:ext cx="4551547" cy="2940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Chart 36"/>
          <p:cNvGraphicFramePr/>
          <p:nvPr>
            <p:extLst>
              <p:ext uri="{D42A27DB-BD31-4B8C-83A1-F6EECF244321}">
                <p14:modId xmlns:p14="http://schemas.microsoft.com/office/powerpoint/2010/main" val="2084647499"/>
              </p:ext>
            </p:extLst>
          </p:nvPr>
        </p:nvGraphicFramePr>
        <p:xfrm>
          <a:off x="7614398" y="3463279"/>
          <a:ext cx="4452779" cy="2927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125200" y="6550223"/>
            <a:ext cx="1052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Solvent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72800" y="17267"/>
            <a:ext cx="1203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M3 Material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333738" y="5787"/>
            <a:ext cx="2866104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Top Contributors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17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27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330538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>
        <p:bldAsOne/>
      </p:bldGraphic>
      <p:bldGraphic spid="34" grpId="0">
        <p:bldAsOne/>
      </p:bldGraphic>
      <p:bldGraphic spid="3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838524"/>
              </p:ext>
            </p:extLst>
          </p:nvPr>
        </p:nvGraphicFramePr>
        <p:xfrm>
          <a:off x="306488" y="550852"/>
          <a:ext cx="11353799" cy="1313288"/>
        </p:xfrm>
        <a:graphic>
          <a:graphicData uri="http://schemas.openxmlformats.org/drawingml/2006/table">
            <a:tbl>
              <a:tblPr/>
              <a:tblGrid>
                <a:gridCol w="510938"/>
                <a:gridCol w="1257117"/>
                <a:gridCol w="499325"/>
                <a:gridCol w="870916"/>
                <a:gridCol w="836078"/>
                <a:gridCol w="1044655"/>
                <a:gridCol w="849500"/>
                <a:gridCol w="1250915"/>
                <a:gridCol w="4234355"/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S.No.</a:t>
                      </a:r>
                    </a:p>
                  </a:txBody>
                  <a:tcPr marL="6153" marR="6153" marT="615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Product</a:t>
                      </a: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Blk</a:t>
                      </a: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Solvent Recovery Details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153" marR="6153" marT="6153" marB="0" anchor="ctr">
                    <a:lnL>
                      <a:noFill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Action Plan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47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53" marR="6153" marT="615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Best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Present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Targeted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Time line</a:t>
                      </a:r>
                      <a:endParaRPr kumimoji="0" lang="en-US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Responsibility</a:t>
                      </a:r>
                      <a:endParaRPr kumimoji="0" lang="en-US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153" marR="6153" marT="6153" marB="0" anchor="ctr">
                    <a:lnL>
                      <a:noFill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152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6153" marR="6153" marT="615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152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6153" marR="6153" marT="615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2152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6153" marR="6153" marT="615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152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6153" marR="6153" marT="615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53" marR="6153" marT="615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154914" y="3713051"/>
            <a:ext cx="386163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Techniques adopted by top </a:t>
            </a:r>
            <a:r>
              <a:rPr lang="en-US" i="1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Generic Organisation shall 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be discussed in the next level </a:t>
            </a:r>
            <a:r>
              <a:rPr lang="en-US" i="1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of meeting</a:t>
            </a:r>
            <a:endParaRPr lang="en-US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30" name="Chart 29"/>
          <p:cNvGraphicFramePr/>
          <p:nvPr>
            <p:extLst>
              <p:ext uri="{D42A27DB-BD31-4B8C-83A1-F6EECF244321}">
                <p14:modId xmlns:p14="http://schemas.microsoft.com/office/powerpoint/2010/main" val="990719058"/>
              </p:ext>
            </p:extLst>
          </p:nvPr>
        </p:nvGraphicFramePr>
        <p:xfrm>
          <a:off x="7761330" y="2481466"/>
          <a:ext cx="4672569" cy="427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1" name="Chart 30"/>
          <p:cNvGraphicFramePr/>
          <p:nvPr>
            <p:extLst>
              <p:ext uri="{D42A27DB-BD31-4B8C-83A1-F6EECF244321}">
                <p14:modId xmlns:p14="http://schemas.microsoft.com/office/powerpoint/2010/main" val="1743369018"/>
              </p:ext>
            </p:extLst>
          </p:nvPr>
        </p:nvGraphicFramePr>
        <p:xfrm>
          <a:off x="-189817" y="2481466"/>
          <a:ext cx="470142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Content Placeholder 5"/>
          <p:cNvSpPr txBox="1">
            <a:spLocks/>
          </p:cNvSpPr>
          <p:nvPr/>
        </p:nvSpPr>
        <p:spPr>
          <a:xfrm>
            <a:off x="261944" y="-57148"/>
            <a:ext cx="2745533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Solvent Recovery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959" y="-14748"/>
            <a:ext cx="2116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11125200" y="6550223"/>
            <a:ext cx="1052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M4 Method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18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18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993811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Graphic spid="30" grpId="0">
        <p:bldAsOne/>
      </p:bldGraphic>
      <p:bldGraphic spid="31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902" y="2115685"/>
            <a:ext cx="3429000" cy="1447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802" y="3975613"/>
            <a:ext cx="3003054" cy="23172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775" y="468928"/>
            <a:ext cx="4400550" cy="24384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235161" y="3045649"/>
            <a:ext cx="138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Visual Board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91" y="485324"/>
            <a:ext cx="2997200" cy="2667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93555" y="311456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Kaizen</a:t>
            </a:r>
            <a:endParaRPr lang="en-US" i="1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53800" y="6550223"/>
            <a:ext cx="824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Kaizen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49000" y="17267"/>
            <a:ext cx="11275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M4 Method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359379" y="64474"/>
            <a:ext cx="4345733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A few Japanese Lean Tools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9" name="Slide Number Placeholder 2"/>
          <p:cNvSpPr txBox="1">
            <a:spLocks/>
          </p:cNvSpPr>
          <p:nvPr/>
        </p:nvSpPr>
        <p:spPr>
          <a:xfrm>
            <a:off x="3858" y="6497658"/>
            <a:ext cx="415676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19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2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490137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1049000" y="6550223"/>
            <a:ext cx="1128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Introduction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304801" y="-14748"/>
            <a:ext cx="4650534" cy="575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Road map for OPEX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134600" y="17267"/>
            <a:ext cx="20419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Operational </a:t>
            </a:r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75426147"/>
              </p:ext>
            </p:extLst>
          </p:nvPr>
        </p:nvGraphicFramePr>
        <p:xfrm>
          <a:off x="1295400" y="152400"/>
          <a:ext cx="9220200" cy="6461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94653">
            <a:off x="4572000" y="2971800"/>
            <a:ext cx="2286000" cy="1104900"/>
          </a:xfrm>
          <a:prstGeom prst="rect">
            <a:avLst/>
          </a:prstGeom>
        </p:spPr>
      </p:pic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5181600" y="3837108"/>
            <a:ext cx="1296364" cy="575934"/>
          </a:xfrm>
        </p:spPr>
        <p:txBody>
          <a:bodyPr>
            <a:normAutofit/>
          </a:bodyPr>
          <a:lstStyle/>
          <a:p>
            <a:pPr marL="609600" indent="-609600">
              <a:buNone/>
              <a:defRPr/>
            </a:pPr>
            <a:r>
              <a:rPr lang="en-CA" sz="2800" b="1" i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OPEX</a:t>
            </a:r>
            <a:endParaRPr lang="en-CA" sz="2800" b="1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None/>
              <a:defRPr/>
            </a:pPr>
            <a:endParaRPr lang="en-CA" sz="2800" b="1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None/>
              <a:defRPr/>
            </a:pPr>
            <a:endParaRPr lang="en-CA" sz="2800" b="1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None/>
              <a:defRPr/>
            </a:pPr>
            <a:endParaRPr lang="en-CA" sz="2800" b="1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None/>
              <a:defRPr/>
            </a:pPr>
            <a:endParaRPr lang="en-CA" sz="2800" b="1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None/>
              <a:defRPr/>
            </a:pPr>
            <a:endParaRPr lang="en-CA" sz="2800" b="1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None/>
              <a:defRPr/>
            </a:pPr>
            <a:endParaRPr lang="en-CA" sz="2800" b="1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6256" y="5856472"/>
            <a:ext cx="653149" cy="6417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80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21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36496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563" y="1459621"/>
            <a:ext cx="10298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It’s a Japanese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business philosophy of continuous </a:t>
            </a:r>
            <a:r>
              <a:rPr lang="en-US" i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improvement </a:t>
            </a:r>
            <a:r>
              <a:rPr lang="en-US" i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on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working practices, personal efficiency, etc.</a:t>
            </a:r>
            <a:endParaRPr lang="en-US" b="0" i="1" u="none" strike="noStrike" dirty="0">
              <a:solidFill>
                <a:srgbClr val="0000FF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53800" y="6550223"/>
            <a:ext cx="824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Visuals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285150" y="0"/>
            <a:ext cx="1297733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Kaizen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49000" y="17267"/>
            <a:ext cx="11275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M4 Method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90815" y="2748619"/>
            <a:ext cx="228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i="1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 smtClean="0"/>
              <a:t>GEMBA </a:t>
            </a:r>
            <a:r>
              <a:rPr lang="en-US" dirty="0" smtClean="0"/>
              <a:t>Observations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205" y="5018267"/>
            <a:ext cx="1731054" cy="10810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079494" y="6118698"/>
            <a:ext cx="231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Issue and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alternatives</a:t>
            </a:r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939" y="4721427"/>
            <a:ext cx="1635164" cy="13518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89727" y="6095206"/>
            <a:ext cx="301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pproval </a:t>
            </a:r>
            <a:r>
              <a:rPr lang="en-US" i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and Implementation</a:t>
            </a:r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Left Arrow 26"/>
          <p:cNvSpPr/>
          <p:nvPr/>
        </p:nvSpPr>
        <p:spPr>
          <a:xfrm rot="13417168">
            <a:off x="6605845" y="3279166"/>
            <a:ext cx="1105382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Arrow 27"/>
          <p:cNvSpPr/>
          <p:nvPr/>
        </p:nvSpPr>
        <p:spPr>
          <a:xfrm rot="8569030">
            <a:off x="4049867" y="3176403"/>
            <a:ext cx="1105382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Arrow 28"/>
          <p:cNvSpPr/>
          <p:nvPr/>
        </p:nvSpPr>
        <p:spPr>
          <a:xfrm>
            <a:off x="4524559" y="5200218"/>
            <a:ext cx="2137341" cy="78776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loud Callout 29"/>
          <p:cNvSpPr/>
          <p:nvPr/>
        </p:nvSpPr>
        <p:spPr>
          <a:xfrm>
            <a:off x="4252192" y="3509739"/>
            <a:ext cx="2906838" cy="1590451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13589" y="3795055"/>
            <a:ext cx="3036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See Improvement as a journey not a </a:t>
            </a:r>
          </a:p>
          <a:p>
            <a:pPr algn="ctr"/>
            <a:r>
              <a:rPr lang="en-US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destination</a:t>
            </a:r>
            <a:endParaRPr lang="en-US" b="1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501" y="1793810"/>
            <a:ext cx="1943099" cy="8943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6819" y="198795"/>
            <a:ext cx="4199504" cy="12640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20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42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32202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3846" y="459058"/>
            <a:ext cx="904493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It is a vision board</a:t>
            </a:r>
            <a:r>
              <a:rPr lang="en-US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and uses visualization as a tool to represent our monthly goals.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93" y="913241"/>
            <a:ext cx="2629119" cy="9973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93" y="1708953"/>
            <a:ext cx="2629119" cy="9999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63" y="2754630"/>
            <a:ext cx="2286000" cy="15323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92" y="5118962"/>
            <a:ext cx="2370172" cy="12889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73457" y="913241"/>
            <a:ext cx="5147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Incidents/Permit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deviations/Near Misses and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Behavior Safety Observations</a:t>
            </a:r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59021" y="1820637"/>
            <a:ext cx="6617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Lab Incident, Invalid 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OOS, Golden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Batches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</a:p>
          <a:p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Reduced Testing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Analysis/day, Average </a:t>
            </a:r>
          </a:p>
          <a:p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Release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time, 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Analytical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cost/product and 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RFT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59021" y="4456276"/>
            <a:ext cx="482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OTIF both RM &amp; FG and  Complaints/batch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77348" y="5595452"/>
            <a:ext cx="5598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Attrition %, Trainee % &amp;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Average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Training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Hrs  </a:t>
            </a:r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27191" y="3279166"/>
            <a:ext cx="458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Golden Norms, OEE &amp; associated Losses</a:t>
            </a:r>
          </a:p>
        </p:txBody>
      </p:sp>
      <p:graphicFrame>
        <p:nvGraphicFramePr>
          <p:cNvPr id="25" name="Chart 24"/>
          <p:cNvGraphicFramePr/>
          <p:nvPr>
            <p:extLst/>
          </p:nvPr>
        </p:nvGraphicFramePr>
        <p:xfrm>
          <a:off x="8470447" y="3792790"/>
          <a:ext cx="3710939" cy="3052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Chart 26"/>
          <p:cNvGraphicFramePr/>
          <p:nvPr>
            <p:extLst/>
          </p:nvPr>
        </p:nvGraphicFramePr>
        <p:xfrm>
          <a:off x="8609210" y="827231"/>
          <a:ext cx="3559639" cy="3001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892" y="3941651"/>
            <a:ext cx="2214536" cy="11680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201400" y="6550223"/>
            <a:ext cx="976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Poka Yoke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49000" y="17267"/>
            <a:ext cx="11275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M4 Method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" name="Content Placeholder 5"/>
          <p:cNvSpPr txBox="1">
            <a:spLocks/>
          </p:cNvSpPr>
          <p:nvPr/>
        </p:nvSpPr>
        <p:spPr>
          <a:xfrm>
            <a:off x="306324" y="0"/>
            <a:ext cx="4955333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Lean Daily Management Board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21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42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49448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22" grpId="0"/>
      <p:bldP spid="23" grpId="0"/>
      <p:bldP spid="24" grpId="0"/>
      <p:bldGraphic spid="25" grpId="0">
        <p:bldAsOne/>
      </p:bldGraphic>
      <p:bldGraphic spid="27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15" y="2078119"/>
            <a:ext cx="1677171" cy="8100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7268" y="956348"/>
            <a:ext cx="1135613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POKA YOKE (Mistake proofing/Avoid ) is a process designed to prevent human errors. It avoids mistake by design and not by administrative measures. </a:t>
            </a:r>
          </a:p>
          <a:p>
            <a:endParaRPr lang="en-US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000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586" y="2193090"/>
            <a:ext cx="95226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Shape, size, color, or other physical attributes are the factors used at design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stage.</a:t>
            </a:r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7265" y="3336970"/>
            <a:ext cx="100378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Reactors Agitator, over load trip is a interlock, designed to protect the reactor motor.</a:t>
            </a:r>
          </a:p>
          <a:p>
            <a:endParaRPr lang="en-US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266" y="4092662"/>
            <a:ext cx="1145345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Similarly centrifuge interlocks like O2 % cut off, N2 flow and lid limit switch are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used in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design stage to avoid human errors.</a:t>
            </a:r>
          </a:p>
          <a:p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267" y="5201825"/>
            <a:ext cx="114534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Breathing air line adaptors and Nitrogen line adaptors are should be different design so that they 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cannot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be wrongly used, which will result in fatality.</a:t>
            </a:r>
          </a:p>
          <a:p>
            <a:endParaRPr lang="en-US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44200" y="6550223"/>
            <a:ext cx="1433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M5 Management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49000" y="17267"/>
            <a:ext cx="11275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M4 Method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241697" y="-20735"/>
            <a:ext cx="2516933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POKA YOKE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22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29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214719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5" grpId="0" animBg="1"/>
      <p:bldP spid="10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851196" y="1806968"/>
            <a:ext cx="4627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“You can’t manage, what you don’t measure</a:t>
            </a:r>
            <a:r>
              <a:rPr lang="en-US" i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” </a:t>
            </a:r>
            <a:endParaRPr lang="en-US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96" y="4301239"/>
            <a:ext cx="3998088" cy="19371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806" y="2184752"/>
            <a:ext cx="1848780" cy="20357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239101" y="4282020"/>
            <a:ext cx="185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Peter F. Drucker</a:t>
            </a:r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87718" y="5578608"/>
            <a:ext cx="75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OTIF</a:t>
            </a:r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722" y="682080"/>
            <a:ext cx="2768155" cy="17081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363200" y="2245127"/>
            <a:ext cx="119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Reports</a:t>
            </a:r>
            <a:endParaRPr lang="en-US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31420" y="5818975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Green Channel Vendors</a:t>
            </a:r>
            <a:endParaRPr lang="en-US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8000" y="6550223"/>
            <a:ext cx="1509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Quality Metrics 1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91800" y="17267"/>
            <a:ext cx="1584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M5 Measurement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304801" y="0"/>
            <a:ext cx="2593305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Quality Metrics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24" y="680768"/>
            <a:ext cx="3090135" cy="19064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23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6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634506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327623" y="539543"/>
          <a:ext cx="5564934" cy="1094615"/>
        </p:xfrm>
        <a:graphic>
          <a:graphicData uri="http://schemas.openxmlformats.org/drawingml/2006/table">
            <a:tbl>
              <a:tblPr/>
              <a:tblGrid>
                <a:gridCol w="1162822"/>
                <a:gridCol w="415293"/>
                <a:gridCol w="2242586"/>
                <a:gridCol w="664470"/>
                <a:gridCol w="498352"/>
                <a:gridCol w="581411"/>
              </a:tblGrid>
              <a:tr h="1978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Parameter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No.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Particulars</a:t>
                      </a: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Month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Qtr.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YTD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785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Audit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Reports 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Internal+ External)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Critical</a:t>
                      </a: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78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Major</a:t>
                      </a: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78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Minor</a:t>
                      </a: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78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Actions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Over due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Chart 13"/>
          <p:cNvGraphicFramePr/>
          <p:nvPr>
            <p:extLst/>
          </p:nvPr>
        </p:nvGraphicFramePr>
        <p:xfrm>
          <a:off x="6262944" y="17267"/>
          <a:ext cx="4252656" cy="2389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/>
          <p:cNvGraphicFramePr/>
          <p:nvPr>
            <p:extLst/>
          </p:nvPr>
        </p:nvGraphicFramePr>
        <p:xfrm>
          <a:off x="4563800" y="2257279"/>
          <a:ext cx="7628200" cy="241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/>
          <p:cNvGraphicFramePr/>
          <p:nvPr>
            <p:extLst/>
          </p:nvPr>
        </p:nvGraphicFramePr>
        <p:xfrm>
          <a:off x="6248776" y="4522843"/>
          <a:ext cx="4419223" cy="2211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327623" y="1628147"/>
          <a:ext cx="5564934" cy="1094615"/>
        </p:xfrm>
        <a:graphic>
          <a:graphicData uri="http://schemas.openxmlformats.org/drawingml/2006/table">
            <a:tbl>
              <a:tblPr/>
              <a:tblGrid>
                <a:gridCol w="1162822"/>
                <a:gridCol w="415293"/>
                <a:gridCol w="2242586"/>
                <a:gridCol w="664470"/>
                <a:gridCol w="498352"/>
                <a:gridCol w="581411"/>
              </a:tblGrid>
              <a:tr h="19970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Market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Complaints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Complaints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97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Valid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complaints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97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Business days for closure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97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Impact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expected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9704">
                <a:tc v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Complaints/Batch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27621" y="2727826"/>
          <a:ext cx="5564936" cy="875692"/>
        </p:xfrm>
        <a:graphic>
          <a:graphicData uri="http://schemas.openxmlformats.org/drawingml/2006/table">
            <a:tbl>
              <a:tblPr/>
              <a:tblGrid>
                <a:gridCol w="1578117"/>
                <a:gridCol w="2242586"/>
                <a:gridCol w="664470"/>
                <a:gridCol w="498352"/>
                <a:gridCol w="581411"/>
              </a:tblGrid>
              <a:tr h="19970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Common </a:t>
                      </a:r>
                    </a:p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Quality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Issues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Agglomeration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9704">
                <a:tc v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Extraneous Matter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9704">
                <a:tc v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Foreign Particulate Matter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99704">
                <a:tc v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Floor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collection/wrong label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327622" y="3606691"/>
          <a:ext cx="5564934" cy="963930"/>
        </p:xfrm>
        <a:graphic>
          <a:graphicData uri="http://schemas.openxmlformats.org/drawingml/2006/table">
            <a:tbl>
              <a:tblPr/>
              <a:tblGrid>
                <a:gridCol w="1162822"/>
                <a:gridCol w="415293"/>
                <a:gridCol w="2242586"/>
                <a:gridCol w="664470"/>
                <a:gridCol w="498352"/>
                <a:gridCol w="581411"/>
              </a:tblGrid>
              <a:tr h="2552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Deviations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With Confirmed Root cause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36220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With Probable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Root cause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6220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Recurring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Deviations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36220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Open Deviations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327621" y="4570621"/>
          <a:ext cx="5564935" cy="1313538"/>
        </p:xfrm>
        <a:graphic>
          <a:graphicData uri="http://schemas.openxmlformats.org/drawingml/2006/table">
            <a:tbl>
              <a:tblPr/>
              <a:tblGrid>
                <a:gridCol w="1162822"/>
                <a:gridCol w="415293"/>
                <a:gridCol w="2242586"/>
                <a:gridCol w="664470"/>
                <a:gridCol w="498352"/>
                <a:gridCol w="581412"/>
              </a:tblGrid>
              <a:tr h="183939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OOS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Reported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83939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Closed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939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Spill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Over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83939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Repeated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939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Valid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83939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Invalid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327619" y="5864948"/>
          <a:ext cx="5564935" cy="656769"/>
        </p:xfrm>
        <a:graphic>
          <a:graphicData uri="http://schemas.openxmlformats.org/drawingml/2006/table">
            <a:tbl>
              <a:tblPr/>
              <a:tblGrid>
                <a:gridCol w="1163764"/>
                <a:gridCol w="415204"/>
                <a:gridCol w="2242107"/>
                <a:gridCol w="664328"/>
                <a:gridCol w="498246"/>
                <a:gridCol w="581286"/>
              </a:tblGrid>
              <a:tr h="18871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CAPA’s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Generated in the Month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88717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Closed in the Month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8717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Open for the Month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52527" y="949518"/>
            <a:ext cx="14670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</a:rPr>
              <a:t>Coving </a:t>
            </a:r>
            <a:r>
              <a:rPr lang="en-US" i="1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</a:rPr>
              <a:t>Paint </a:t>
            </a:r>
            <a:endParaRPr lang="en-US" i="1" dirty="0">
              <a:solidFill>
                <a:srgbClr val="0033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73945" y="1794195"/>
            <a:ext cx="1678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Metal Detectors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668000" y="6550223"/>
            <a:ext cx="1509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Quality Metrics 2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91800" y="17267"/>
            <a:ext cx="1584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M5 Measurement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Content Placeholder 5"/>
          <p:cNvSpPr txBox="1">
            <a:spLocks/>
          </p:cNvSpPr>
          <p:nvPr/>
        </p:nvSpPr>
        <p:spPr>
          <a:xfrm>
            <a:off x="283581" y="-37065"/>
            <a:ext cx="2680114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Quality Metrics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24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8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532622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6" grpId="0">
        <p:bldAsOne/>
      </p:bldGraphic>
      <p:bldGraphic spid="17" grpId="0">
        <p:bldAsOne/>
      </p:bldGraphic>
      <p:bldP spid="2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369898" y="468991"/>
          <a:ext cx="5035338" cy="1532461"/>
        </p:xfrm>
        <a:graphic>
          <a:graphicData uri="http://schemas.openxmlformats.org/drawingml/2006/table">
            <a:tbl>
              <a:tblPr/>
              <a:tblGrid>
                <a:gridCol w="1017707"/>
                <a:gridCol w="1018314"/>
                <a:gridCol w="455062"/>
                <a:gridCol w="508851"/>
                <a:gridCol w="508851"/>
                <a:gridCol w="508851"/>
                <a:gridCol w="508851"/>
                <a:gridCol w="508851"/>
              </a:tblGrid>
              <a:tr h="1772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Parameter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Time Lines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Month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Qtr.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Golden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Batch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No.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No.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No.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22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RM Analysis Time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to 2 Days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Days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7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to 5 Days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7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to 10 Days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7220">
                <a:tc v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&gt; 10 Days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Chart 13"/>
          <p:cNvGraphicFramePr/>
          <p:nvPr>
            <p:extLst/>
          </p:nvPr>
        </p:nvGraphicFramePr>
        <p:xfrm>
          <a:off x="5867400" y="43040"/>
          <a:ext cx="6002435" cy="2344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/>
          <p:nvPr>
            <p:extLst/>
          </p:nvPr>
        </p:nvGraphicFramePr>
        <p:xfrm>
          <a:off x="5658108" y="4489812"/>
          <a:ext cx="6002437" cy="2134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369897" y="2001452"/>
          <a:ext cx="5035338" cy="1094615"/>
        </p:xfrm>
        <a:graphic>
          <a:graphicData uri="http://schemas.openxmlformats.org/drawingml/2006/table">
            <a:tbl>
              <a:tblPr/>
              <a:tblGrid>
                <a:gridCol w="1017707"/>
                <a:gridCol w="1018314"/>
                <a:gridCol w="455062"/>
                <a:gridCol w="508851"/>
                <a:gridCol w="508851"/>
                <a:gridCol w="508851"/>
                <a:gridCol w="508851"/>
                <a:gridCol w="508851"/>
              </a:tblGrid>
              <a:tr h="16013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PM Analysis Time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to 2 Days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60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Days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to 5 Days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60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to 10 Days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131">
                <a:tc v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&gt; 10 Days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369896" y="3948475"/>
          <a:ext cx="5035338" cy="656769"/>
        </p:xfrm>
        <a:graphic>
          <a:graphicData uri="http://schemas.openxmlformats.org/drawingml/2006/table">
            <a:tbl>
              <a:tblPr/>
              <a:tblGrid>
                <a:gridCol w="1017707"/>
                <a:gridCol w="1018314"/>
                <a:gridCol w="455062"/>
                <a:gridCol w="508851"/>
                <a:gridCol w="508851"/>
                <a:gridCol w="508851"/>
                <a:gridCol w="508851"/>
                <a:gridCol w="508851"/>
              </a:tblGrid>
              <a:tr h="18625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FG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Analysis Time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to 4 Days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62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 to 8 Days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862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&gt; 8 Days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Chart 15"/>
          <p:cNvGraphicFramePr/>
          <p:nvPr>
            <p:extLst/>
          </p:nvPr>
        </p:nvGraphicFramePr>
        <p:xfrm>
          <a:off x="5842877" y="2279505"/>
          <a:ext cx="6026958" cy="2159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370021" y="4605244"/>
          <a:ext cx="5032463" cy="656769"/>
        </p:xfrm>
        <a:graphic>
          <a:graphicData uri="http://schemas.openxmlformats.org/drawingml/2006/table">
            <a:tbl>
              <a:tblPr/>
              <a:tblGrid>
                <a:gridCol w="2034857"/>
                <a:gridCol w="454801"/>
                <a:gridCol w="508561"/>
                <a:gridCol w="508561"/>
                <a:gridCol w="508561"/>
                <a:gridCol w="508561"/>
                <a:gridCol w="508561"/>
              </a:tblGrid>
              <a:tr h="1752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RFT % for release (RM/PM)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752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RFT % for FG1 Release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52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RFT % for ALL FG Release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70390" y="5242198"/>
          <a:ext cx="5032716" cy="1313538"/>
        </p:xfrm>
        <a:graphic>
          <a:graphicData uri="http://schemas.openxmlformats.org/drawingml/2006/table">
            <a:tbl>
              <a:tblPr/>
              <a:tblGrid>
                <a:gridCol w="2034961"/>
                <a:gridCol w="454825"/>
                <a:gridCol w="508586"/>
                <a:gridCol w="508586"/>
                <a:gridCol w="508586"/>
                <a:gridCol w="508586"/>
                <a:gridCol w="508586"/>
              </a:tblGrid>
              <a:tr h="183472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Parameter</a:t>
                      </a: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Month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Qtr.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YTD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472">
                <a:tc v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No.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No.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No.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 of Deviation Batches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 of Batches released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83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 of Incoming Rejects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4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 of FG Rejects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367144" y="3077619"/>
          <a:ext cx="5035338" cy="875692"/>
        </p:xfrm>
        <a:graphic>
          <a:graphicData uri="http://schemas.openxmlformats.org/drawingml/2006/table">
            <a:tbl>
              <a:tblPr/>
              <a:tblGrid>
                <a:gridCol w="1017707"/>
                <a:gridCol w="1018314"/>
                <a:gridCol w="455062"/>
                <a:gridCol w="508851"/>
                <a:gridCol w="508851"/>
                <a:gridCol w="508851"/>
                <a:gridCol w="508851"/>
                <a:gridCol w="508851"/>
              </a:tblGrid>
              <a:tr h="18625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In Process Analysis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Planned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62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Unplanned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2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6253">
                <a:tc v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Average/Qty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563" marR="5563" marT="5563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35429" y="1570326"/>
            <a:ext cx="28985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Batch Size / </a:t>
            </a:r>
            <a:r>
              <a:rPr lang="en-US" i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Reduced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testing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i="1" dirty="0">
              <a:solidFill>
                <a:srgbClr val="0033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3901" y="4087794"/>
            <a:ext cx="14521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Static Charge</a:t>
            </a:r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39400" y="6550223"/>
            <a:ext cx="1738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Daily Measurement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91800" y="17267"/>
            <a:ext cx="1584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M5 Measurement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Content Placeholder 5"/>
          <p:cNvSpPr txBox="1">
            <a:spLocks/>
          </p:cNvSpPr>
          <p:nvPr/>
        </p:nvSpPr>
        <p:spPr>
          <a:xfrm>
            <a:off x="256299" y="-45534"/>
            <a:ext cx="3278933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Quality Metrics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25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6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066634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7" grpId="0">
        <p:bldAsOne/>
      </p:bldGraphic>
      <p:bldGraphic spid="16" grpId="0">
        <p:bldAsOne/>
      </p:bldGraphic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414940" y="1657889"/>
          <a:ext cx="5300060" cy="2474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6400800" y="1467712"/>
          <a:ext cx="5550310" cy="2731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62898" y="569794"/>
          <a:ext cx="4624009" cy="897918"/>
        </p:xfrm>
        <a:graphic>
          <a:graphicData uri="http://schemas.openxmlformats.org/drawingml/2006/table">
            <a:tbl>
              <a:tblPr/>
              <a:tblGrid>
                <a:gridCol w="425900"/>
                <a:gridCol w="639196"/>
                <a:gridCol w="434014"/>
                <a:gridCol w="520816"/>
                <a:gridCol w="434014"/>
                <a:gridCol w="358992"/>
                <a:gridCol w="422233"/>
                <a:gridCol w="520816"/>
                <a:gridCol w="434014"/>
                <a:gridCol w="434014"/>
              </a:tblGrid>
              <a:tr h="4489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S.No.</a:t>
                      </a:r>
                    </a:p>
                  </a:txBody>
                  <a:tcPr marL="6758" marR="6758" marT="6758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Product </a:t>
                      </a:r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charset="0"/>
                        </a:rPr>
                        <a:t>(Date 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758" marR="6758" marT="6758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Unit </a:t>
                      </a:r>
                    </a:p>
                  </a:txBody>
                  <a:tcPr marL="6758" marR="6758" marT="6758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OB(Kg)</a:t>
                      </a:r>
                    </a:p>
                  </a:txBody>
                  <a:tcPr marL="6758" marR="6758" marT="6758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Production Plan Vs Actual (Kg)</a:t>
                      </a:r>
                    </a:p>
                  </a:txBody>
                  <a:tcPr marL="6758" marR="6758" marT="6758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89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Month</a:t>
                      </a:r>
                    </a:p>
                  </a:txBody>
                  <a:tcPr marL="6758" marR="6758" marT="6758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758" marR="6758" marT="6758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Plan</a:t>
                      </a:r>
                    </a:p>
                  </a:txBody>
                  <a:tcPr marL="6758" marR="6758" marT="6758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45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Till Date</a:t>
                      </a:r>
                    </a:p>
                  </a:txBody>
                  <a:tcPr marL="6758" marR="6758" marT="6758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45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</a:t>
                      </a:r>
                    </a:p>
                  </a:txBody>
                  <a:tcPr marL="6758" marR="6758" marT="6758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45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Till Date</a:t>
                      </a:r>
                    </a:p>
                  </a:txBody>
                  <a:tcPr marL="6758" marR="6758" marT="6758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45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charset="0"/>
                        </a:rPr>
                        <a:t>%</a:t>
                      </a:r>
                    </a:p>
                  </a:txBody>
                  <a:tcPr marL="6758" marR="6758" marT="6758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45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985605" y="569794"/>
          <a:ext cx="1921165" cy="897918"/>
        </p:xfrm>
        <a:graphic>
          <a:graphicData uri="http://schemas.openxmlformats.org/drawingml/2006/table">
            <a:tbl>
              <a:tblPr/>
              <a:tblGrid>
                <a:gridCol w="343159"/>
                <a:gridCol w="401372"/>
                <a:gridCol w="497847"/>
                <a:gridCol w="414872"/>
                <a:gridCol w="263915"/>
              </a:tblGrid>
              <a:tr h="44895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Dispatch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Plan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Vs Actual (Kg)</a:t>
                      </a:r>
                    </a:p>
                  </a:txBody>
                  <a:tcPr marL="6758" marR="6758" marT="6758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89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Plan</a:t>
                      </a:r>
                    </a:p>
                  </a:txBody>
                  <a:tcPr marL="6758" marR="6758" marT="6758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45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Till Date</a:t>
                      </a:r>
                    </a:p>
                  </a:txBody>
                  <a:tcPr marL="6758" marR="6758" marT="6758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45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</a:t>
                      </a:r>
                    </a:p>
                  </a:txBody>
                  <a:tcPr marL="6758" marR="6758" marT="6758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45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Till Date</a:t>
                      </a:r>
                    </a:p>
                  </a:txBody>
                  <a:tcPr marL="6758" marR="6758" marT="6758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45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charset="0"/>
                        </a:rPr>
                        <a:t>%</a:t>
                      </a:r>
                    </a:p>
                  </a:txBody>
                  <a:tcPr marL="6758" marR="6758" marT="6758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45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6906866" y="569794"/>
          <a:ext cx="968644" cy="897918"/>
        </p:xfrm>
        <a:graphic>
          <a:graphicData uri="http://schemas.openxmlformats.org/drawingml/2006/table">
            <a:tbl>
              <a:tblPr/>
              <a:tblGrid>
                <a:gridCol w="545329"/>
                <a:gridCol w="423315"/>
              </a:tblGrid>
              <a:tr h="44895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B(Kg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)</a:t>
                      </a:r>
                    </a:p>
                  </a:txBody>
                  <a:tcPr marL="6758" marR="6758" marT="6758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89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Month</a:t>
                      </a:r>
                    </a:p>
                  </a:txBody>
                  <a:tcPr marL="6758" marR="6758" marT="6758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758" marR="6758" marT="6758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7875606" y="569794"/>
          <a:ext cx="3886201" cy="897918"/>
        </p:xfrm>
        <a:graphic>
          <a:graphicData uri="http://schemas.openxmlformats.org/drawingml/2006/table">
            <a:tbl>
              <a:tblPr/>
              <a:tblGrid>
                <a:gridCol w="527542"/>
                <a:gridCol w="582552"/>
                <a:gridCol w="629929"/>
                <a:gridCol w="637784"/>
                <a:gridCol w="393193"/>
                <a:gridCol w="1115201"/>
              </a:tblGrid>
              <a:tr h="44895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Captive Use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Plan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Vs Actual (Kg)</a:t>
                      </a:r>
                    </a:p>
                  </a:txBody>
                  <a:tcPr marL="6758" marR="6758" marT="6758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Remarks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758" marR="6758" marT="6758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4489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Plan</a:t>
                      </a:r>
                    </a:p>
                  </a:txBody>
                  <a:tcPr marL="6758" marR="6758" marT="6758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45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Till Date</a:t>
                      </a:r>
                    </a:p>
                  </a:txBody>
                  <a:tcPr marL="6758" marR="6758" marT="6758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45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</a:t>
                      </a:r>
                    </a:p>
                  </a:txBody>
                  <a:tcPr marL="6758" marR="6758" marT="6758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45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Till Date</a:t>
                      </a:r>
                    </a:p>
                  </a:txBody>
                  <a:tcPr marL="6758" marR="6758" marT="6758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45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charset="0"/>
                        </a:rPr>
                        <a:t>%</a:t>
                      </a:r>
                    </a:p>
                  </a:txBody>
                  <a:tcPr marL="6758" marR="6758" marT="6758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45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6758" marR="6758" marT="6758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45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1535363246"/>
              </p:ext>
            </p:extLst>
          </p:nvPr>
        </p:nvGraphicFramePr>
        <p:xfrm>
          <a:off x="663841" y="3573459"/>
          <a:ext cx="5051159" cy="2728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715000" y="4492436"/>
            <a:ext cx="64422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All the production excel sheets will be cross linked to avoid making multiple entries.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63200" y="6550223"/>
            <a:ext cx="1814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Weekly Measurement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91800" y="17267"/>
            <a:ext cx="1584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M5 Measurement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Content Placeholder 5"/>
          <p:cNvSpPr txBox="1">
            <a:spLocks/>
          </p:cNvSpPr>
          <p:nvPr/>
        </p:nvSpPr>
        <p:spPr>
          <a:xfrm>
            <a:off x="304801" y="-31942"/>
            <a:ext cx="6430948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Template for Production Daily Report 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26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4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87703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5" grpId="0">
        <p:bldAsOne/>
      </p:bldGraphic>
      <p:bldGraphic spid="17" grpId="0">
        <p:bldAsOne/>
      </p:bldGraphic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524000" y="6445295"/>
            <a:ext cx="512638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15</a:t>
            </a:r>
            <a:endParaRPr lang="en-US" sz="1400" dirty="0">
              <a:solidFill>
                <a:srgbClr val="0000FF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61709" y="562387"/>
          <a:ext cx="3027784" cy="2347245"/>
        </p:xfrm>
        <a:graphic>
          <a:graphicData uri="http://schemas.openxmlformats.org/drawingml/2006/table">
            <a:tbl>
              <a:tblPr/>
              <a:tblGrid>
                <a:gridCol w="602826"/>
                <a:gridCol w="624524"/>
                <a:gridCol w="501914"/>
                <a:gridCol w="749497"/>
                <a:gridCol w="549023"/>
              </a:tblGrid>
              <a:tr h="3103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S.No.</a:t>
                      </a: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Week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Block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Product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Qty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W1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W2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W3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W4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09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Till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Month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Budget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Actual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383666" y="556638"/>
          <a:ext cx="1247656" cy="2347245"/>
        </p:xfrm>
        <a:graphic>
          <a:graphicData uri="http://schemas.openxmlformats.org/drawingml/2006/table">
            <a:tbl>
              <a:tblPr/>
              <a:tblGrid>
                <a:gridCol w="623828"/>
                <a:gridCol w="623828"/>
              </a:tblGrid>
              <a:tr h="3103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Units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No.s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 Kg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634747" y="556639"/>
          <a:ext cx="1263744" cy="2347245"/>
        </p:xfrm>
        <a:graphic>
          <a:graphicData uri="http://schemas.openxmlformats.org/drawingml/2006/table">
            <a:tbl>
              <a:tblPr/>
              <a:tblGrid>
                <a:gridCol w="589747"/>
                <a:gridCol w="673997"/>
              </a:tblGrid>
              <a:tr h="3103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Pot.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H2O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Kg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901916" y="556639"/>
          <a:ext cx="1598221" cy="2347245"/>
        </p:xfrm>
        <a:graphic>
          <a:graphicData uri="http://schemas.openxmlformats.org/drawingml/2006/table">
            <a:tbl>
              <a:tblPr/>
              <a:tblGrid>
                <a:gridCol w="841169"/>
                <a:gridCol w="757052"/>
              </a:tblGrid>
              <a:tr h="3103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DM H2O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Kg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7491005" y="556639"/>
          <a:ext cx="1426326" cy="2353117"/>
        </p:xfrm>
        <a:graphic>
          <a:graphicData uri="http://schemas.openxmlformats.org/drawingml/2006/table">
            <a:tbl>
              <a:tblPr/>
              <a:tblGrid>
                <a:gridCol w="687124"/>
                <a:gridCol w="739202"/>
              </a:tblGrid>
              <a:tr h="310378">
                <a:tc gridSpan="2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Raw H2O</a:t>
                      </a: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Per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Kg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6853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8915605" y="556639"/>
          <a:ext cx="2686043" cy="2347245"/>
        </p:xfrm>
        <a:graphic>
          <a:graphicData uri="http://schemas.openxmlformats.org/drawingml/2006/table">
            <a:tbl>
              <a:tblPr/>
              <a:tblGrid>
                <a:gridCol w="817491"/>
                <a:gridCol w="817491"/>
                <a:gridCol w="1051061"/>
              </a:tblGrid>
              <a:tr h="31037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Incidents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  <a:r>
                        <a:rPr lang="sk-SK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Nos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Man</a:t>
                      </a:r>
                      <a:r>
                        <a:rPr lang="sk-SK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Hr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Value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981"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7350" marR="7350" marT="735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/>
          </p:nvPr>
        </p:nvGraphicFramePr>
        <p:xfrm>
          <a:off x="798932" y="2951017"/>
          <a:ext cx="9080127" cy="3906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/>
          <p:cNvGraphicFramePr/>
          <p:nvPr>
            <p:extLst/>
          </p:nvPr>
        </p:nvGraphicFramePr>
        <p:xfrm>
          <a:off x="2703807" y="3339183"/>
          <a:ext cx="5111289" cy="346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/>
          <p:nvPr>
            <p:extLst/>
          </p:nvPr>
        </p:nvGraphicFramePr>
        <p:xfrm>
          <a:off x="8388723" y="3385118"/>
          <a:ext cx="3803277" cy="3197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/>
          <p:cNvGraphicFramePr/>
          <p:nvPr>
            <p:extLst/>
          </p:nvPr>
        </p:nvGraphicFramePr>
        <p:xfrm>
          <a:off x="4673881" y="3447738"/>
          <a:ext cx="3803277" cy="302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1582400" y="6550223"/>
            <a:ext cx="595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OTIF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91800" y="17267"/>
            <a:ext cx="1584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M5 Measurement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Content Placeholder 5"/>
          <p:cNvSpPr txBox="1">
            <a:spLocks/>
          </p:cNvSpPr>
          <p:nvPr/>
        </p:nvSpPr>
        <p:spPr>
          <a:xfrm>
            <a:off x="268154" y="-35473"/>
            <a:ext cx="6430948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Template for Engineering Weekly Report 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3" name="Slide Number Placeholder 2"/>
          <p:cNvSpPr txBox="1">
            <a:spLocks/>
          </p:cNvSpPr>
          <p:nvPr/>
        </p:nvSpPr>
        <p:spPr>
          <a:xfrm>
            <a:off x="3858" y="6497658"/>
            <a:ext cx="415676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27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5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73428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18" grpId="0">
        <p:bldAsOne/>
      </p:bldGraphic>
      <p:bldGraphic spid="13" grpId="0">
        <p:bldAsOne/>
      </p:bldGraphic>
      <p:bldGraphic spid="21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371035" y="417704"/>
          <a:ext cx="11445666" cy="1983447"/>
        </p:xfrm>
        <a:graphic>
          <a:graphicData uri="http://schemas.openxmlformats.org/drawingml/2006/table">
            <a:tbl>
              <a:tblPr/>
              <a:tblGrid>
                <a:gridCol w="542561"/>
                <a:gridCol w="796381"/>
                <a:gridCol w="2053047"/>
                <a:gridCol w="872617"/>
                <a:gridCol w="803366"/>
                <a:gridCol w="734118"/>
                <a:gridCol w="734118"/>
                <a:gridCol w="4909458"/>
              </a:tblGrid>
              <a:tr h="17832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Dispatches 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6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S.No.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Block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Product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Plan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Actual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%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OTIF 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Remarks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6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FF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FF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6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FF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FF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6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TOBO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FF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FF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6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4A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Route 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FF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FF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6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Route 2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FF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FF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66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FF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FF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8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Total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FF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FF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Chart 1"/>
          <p:cNvGraphicFramePr/>
          <p:nvPr>
            <p:extLst/>
          </p:nvPr>
        </p:nvGraphicFramePr>
        <p:xfrm>
          <a:off x="4319200" y="2610350"/>
          <a:ext cx="9908643" cy="3130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/>
          </p:nvPr>
        </p:nvGraphicFramePr>
        <p:xfrm>
          <a:off x="39324" y="2082572"/>
          <a:ext cx="4593019" cy="3697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376822" y="5679136"/>
            <a:ext cx="1151172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OTIF is a measurement of delivery performance within a supply 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chain and usually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expressed as a </a:t>
            </a:r>
            <a:r>
              <a:rPr lang="en-US" i="1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percentage.</a:t>
            </a:r>
            <a:endParaRPr lang="en-US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436893">
            <a:off x="9558183" y="3044581"/>
            <a:ext cx="227661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8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OTIF For RM/PM can also be tabulated. </a:t>
            </a:r>
            <a:endParaRPr lang="en-IN" sz="180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79575" y="6550223"/>
            <a:ext cx="1509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M6 Management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91800" y="17267"/>
            <a:ext cx="1584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M5 Measurement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311817" y="-43685"/>
            <a:ext cx="1172597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OTIF</a:t>
            </a: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28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29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682522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10" grpId="0">
        <p:bldAsOne/>
      </p:bldGraphic>
      <p:bldP spid="3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73" y="3241100"/>
            <a:ext cx="3810000" cy="244890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8365" y="5690010"/>
            <a:ext cx="327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Hoshin Kanri Catch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Ball Process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736" y="73952"/>
            <a:ext cx="3774311" cy="2578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243" y="3135061"/>
            <a:ext cx="5364325" cy="27392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86942" y="5899639"/>
            <a:ext cx="2967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Self Managing Teams (SMTs)</a:t>
            </a:r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68000" y="6550223"/>
            <a:ext cx="1509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Cost Management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91800" y="17267"/>
            <a:ext cx="1584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M6 Management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142" y="2600281"/>
            <a:ext cx="3352800" cy="1752600"/>
          </a:xfrm>
          <a:prstGeom prst="rect">
            <a:avLst/>
          </a:prstGeom>
        </p:spPr>
      </p:pic>
      <p:sp>
        <p:nvSpPr>
          <p:cNvPr id="15" name="Content Placeholder 5"/>
          <p:cNvSpPr txBox="1">
            <a:spLocks/>
          </p:cNvSpPr>
          <p:nvPr/>
        </p:nvSpPr>
        <p:spPr>
          <a:xfrm>
            <a:off x="304801" y="17267"/>
            <a:ext cx="2239397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Management 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29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2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134246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04801" y="541117"/>
            <a:ext cx="11861168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b" anchorCtr="1">
            <a:spAutoFit/>
          </a:bodyPr>
          <a:lstStyle/>
          <a:p>
            <a:r>
              <a:rPr lang="en-CA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Operational</a:t>
            </a:r>
            <a:r>
              <a:rPr lang="en-CA" b="1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CA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Excellence (OPEX)</a:t>
            </a:r>
            <a:r>
              <a:rPr lang="en-CA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 is </a:t>
            </a:r>
            <a:r>
              <a:rPr lang="en-CA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simply defined as execution </a:t>
            </a:r>
            <a:r>
              <a:rPr lang="en-CA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of strategy consistently and reliably than the market </a:t>
            </a:r>
            <a:r>
              <a:rPr lang="en-CA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competition. It </a:t>
            </a:r>
            <a:r>
              <a:rPr lang="en-CA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implies that organisation manages the Operational process systematically and invests in providing the right culture.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889284" y="6550223"/>
            <a:ext cx="1288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Fish Bone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02570" y="5623393"/>
            <a:ext cx="1026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The practices and case studies explained in the presentation are drawn from faculty's hands on experience. </a:t>
            </a:r>
            <a:endParaRPr lang="en-US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393821" y="27600"/>
            <a:ext cx="2196979" cy="575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Introduction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134600" y="17267"/>
            <a:ext cx="20419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Operational </a:t>
            </a:r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26" y="1472402"/>
            <a:ext cx="11306774" cy="40934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6256" y="5856472"/>
            <a:ext cx="653149" cy="6417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26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66196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337725" y="510328"/>
          <a:ext cx="11430835" cy="2864772"/>
        </p:xfrm>
        <a:graphic>
          <a:graphicData uri="http://schemas.openxmlformats.org/drawingml/2006/table">
            <a:tbl>
              <a:tblPr/>
              <a:tblGrid>
                <a:gridCol w="517530"/>
                <a:gridCol w="554107"/>
                <a:gridCol w="1561793"/>
                <a:gridCol w="767859"/>
                <a:gridCol w="597224"/>
                <a:gridCol w="682542"/>
                <a:gridCol w="682542"/>
                <a:gridCol w="767859"/>
                <a:gridCol w="682542"/>
                <a:gridCol w="938839"/>
                <a:gridCol w="3677998"/>
              </a:tblGrid>
              <a:tr h="19690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S.No.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Block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Product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CC &amp; Costing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Cost Of Poor Quality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Remarks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69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Budget  CC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Actual  CC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Month Diff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Qtr. / YTD Diff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6901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Value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Value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78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78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78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78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78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78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&amp; 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Route 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09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&amp;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Route 2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78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78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9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6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10</a:t>
                      </a:r>
                    </a:p>
                  </a:txBody>
                  <a:tcPr marL="6120" marR="6120" marT="612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505399404"/>
              </p:ext>
            </p:extLst>
          </p:nvPr>
        </p:nvGraphicFramePr>
        <p:xfrm>
          <a:off x="704022" y="3305585"/>
          <a:ext cx="11421993" cy="3230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363200" y="6550223"/>
            <a:ext cx="1814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Capacity Management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313785" y="0"/>
            <a:ext cx="3153797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Cost Management 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91800" y="17267"/>
            <a:ext cx="1584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M6 Management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30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24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76826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70366" y="572866"/>
          <a:ext cx="11506200" cy="2540628"/>
        </p:xfrm>
        <a:graphic>
          <a:graphicData uri="http://schemas.openxmlformats.org/drawingml/2006/table">
            <a:tbl>
              <a:tblPr/>
              <a:tblGrid>
                <a:gridCol w="549557"/>
                <a:gridCol w="619607"/>
                <a:gridCol w="1150488"/>
                <a:gridCol w="1150488"/>
                <a:gridCol w="834739"/>
                <a:gridCol w="641151"/>
                <a:gridCol w="457966"/>
                <a:gridCol w="632044"/>
                <a:gridCol w="660192"/>
                <a:gridCol w="471566"/>
                <a:gridCol w="583083"/>
                <a:gridCol w="3755319"/>
              </a:tblGrid>
              <a:tr h="1880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S.No.</a:t>
                      </a:r>
                    </a:p>
                  </a:txBody>
                  <a:tcPr marL="7802" marR="7802" marT="7802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Block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Product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Stage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Capacity Vs Plan 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Plan Vs Actual 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Overall 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Remarks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Capacity 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Plan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%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Plan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Actual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%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8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</a:p>
                  </a:txBody>
                  <a:tcPr marL="7802" marR="7802" marT="7802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Product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88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</a:p>
                  </a:txBody>
                  <a:tcPr marL="7802" marR="7802" marT="7802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X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Series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8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</a:p>
                  </a:txBody>
                  <a:tcPr marL="7802" marR="7802" marT="7802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88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</a:p>
                  </a:txBody>
                  <a:tcPr marL="7802" marR="7802" marT="7802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8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</a:p>
                  </a:txBody>
                  <a:tcPr marL="7802" marR="7802" marT="7802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Y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Series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Stage A &amp; B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88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</a:p>
                  </a:txBody>
                  <a:tcPr marL="7802" marR="7802" marT="7802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Stage C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8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</a:p>
                  </a:txBody>
                  <a:tcPr marL="7802" marR="7802" marT="7802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Stage D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02" marR="7802" marT="7802" marB="0" anchor="b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7802" marR="7802" marT="7802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330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Product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Combined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30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Chart 12"/>
          <p:cNvGraphicFramePr/>
          <p:nvPr>
            <p:extLst/>
          </p:nvPr>
        </p:nvGraphicFramePr>
        <p:xfrm>
          <a:off x="829879" y="3174396"/>
          <a:ext cx="3673483" cy="3601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/>
          <p:nvPr>
            <p:extLst/>
          </p:nvPr>
        </p:nvGraphicFramePr>
        <p:xfrm>
          <a:off x="4495800" y="3152211"/>
          <a:ext cx="4070038" cy="3697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/>
          <p:nvPr>
            <p:extLst/>
          </p:nvPr>
        </p:nvGraphicFramePr>
        <p:xfrm>
          <a:off x="8618305" y="3114158"/>
          <a:ext cx="3570779" cy="3761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1582400" y="6573373"/>
            <a:ext cx="595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SMT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328916" y="-20590"/>
            <a:ext cx="3610997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Capacity Management 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91800" y="17267"/>
            <a:ext cx="1584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M6 Management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31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29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585498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5" grpId="0">
        <p:bldAsOne/>
      </p:bldGraphic>
      <p:bldGraphic spid="16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623682" y="4098167"/>
            <a:ext cx="67225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SMT generally works on Continual improvement and not on goal achievement.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5312" y="633432"/>
            <a:ext cx="113380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Self Managing team(SMT), is team of self driven people which has well-defined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job functions and are responsible for 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its monitoring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and managing their own performance. </a:t>
            </a:r>
            <a:endParaRPr lang="en-US" i="1" dirty="0" smtClean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00" y="1809186"/>
            <a:ext cx="4207958" cy="36183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23682" y="2148735"/>
            <a:ext cx="73850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Instead of managers telling them what to do, these teams 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collate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information, make important decisions, and take collective responsibility for meeting their goals.</a:t>
            </a:r>
            <a:endParaRPr lang="en-US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267" y="5341201"/>
            <a:ext cx="113380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Though SMT is independent, the team members are interdependent and mentored by Functional Heads who are also a part of the SMT.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582400" y="6550223"/>
            <a:ext cx="595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SMT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304801" y="28216"/>
            <a:ext cx="4601597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Self Managing Team (SMT) 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91800" y="17267"/>
            <a:ext cx="1584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M6 Management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32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1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70372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655370" y="1282452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Joint Responsibility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10" y="5386173"/>
            <a:ext cx="11887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2"/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topic for such studies will be derived from Time Motion Study (TMS) and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requirements for achieving the World class OEE .</a:t>
            </a:r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46" y="976298"/>
            <a:ext cx="2959924" cy="28749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3756796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Characteristics 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620387" y="3461866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Empowerment</a:t>
            </a:r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4914" y="2027591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Interdependency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24400" y="2738942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Common Objective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326" y="4779934"/>
            <a:ext cx="103065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2"/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It is proposed to form 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SMTs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in the site and they will be guided for taking 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up new studies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72800" y="6550223"/>
            <a:ext cx="1205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Hoshin Kanri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304801" y="0"/>
            <a:ext cx="2209799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SMT Feature</a:t>
            </a: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91800" y="17267"/>
            <a:ext cx="1584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M6 Management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33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6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28263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3276" y="454518"/>
            <a:ext cx="91128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Catch ball process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can be used for cascading monthly Objectives.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1" y="5301887"/>
            <a:ext cx="1149784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Hoshin Kanri (Policy Management) is a top-down approach, used in strategic planning and used for cascading objectives effectively down the line.</a:t>
            </a:r>
          </a:p>
          <a:p>
            <a:endParaRPr lang="en-US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" y="777857"/>
            <a:ext cx="6096000" cy="85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96035"/>
            <a:ext cx="6273800" cy="85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129" y="2371013"/>
            <a:ext cx="6261100" cy="85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119539"/>
            <a:ext cx="6184900" cy="901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624" y="3883658"/>
            <a:ext cx="6210300" cy="850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7596" y="4699181"/>
            <a:ext cx="113454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Templates for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key functions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can be created in excel and will be cross linked to facilitate generation of other linked reports.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896600" y="6550223"/>
            <a:ext cx="1281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Key Learnings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304801" y="43246"/>
            <a:ext cx="2706582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Hoshin Kanri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91800" y="17267"/>
            <a:ext cx="15847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M6 Management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Slide Number Placeholder 2"/>
          <p:cNvSpPr txBox="1">
            <a:spLocks/>
          </p:cNvSpPr>
          <p:nvPr/>
        </p:nvSpPr>
        <p:spPr>
          <a:xfrm>
            <a:off x="3858" y="6497658"/>
            <a:ext cx="415676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34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0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87052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Diagram 50"/>
          <p:cNvGraphicFramePr/>
          <p:nvPr>
            <p:extLst/>
          </p:nvPr>
        </p:nvGraphicFramePr>
        <p:xfrm>
          <a:off x="3813714" y="3403600"/>
          <a:ext cx="3506146" cy="3062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5002" y="4033514"/>
            <a:ext cx="3473224" cy="21644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692" y="50152"/>
            <a:ext cx="3282678" cy="1701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4800" y="45394"/>
            <a:ext cx="3026834" cy="17017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69242" y="58770"/>
            <a:ext cx="5261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Man</a:t>
            </a:r>
            <a:endParaRPr lang="en-US" sz="1400" b="1" dirty="0">
              <a:solidFill>
                <a:srgbClr val="00B050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3914371" y="1814184"/>
          <a:ext cx="4010429" cy="279712"/>
        </p:xfrm>
        <a:graphic>
          <a:graphicData uri="http://schemas.openxmlformats.org/drawingml/2006/table">
            <a:tbl>
              <a:tblPr/>
              <a:tblGrid>
                <a:gridCol w="4010429"/>
              </a:tblGrid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Equipment Train, 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Throughput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and Losses</a:t>
                      </a:r>
                      <a:endParaRPr lang="en-US" sz="1800" b="0" i="1" u="none" strike="noStrike" dirty="0"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392" marR="5392" marT="5392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640105" y="1819735"/>
          <a:ext cx="3274265" cy="279712"/>
        </p:xfrm>
        <a:graphic>
          <a:graphicData uri="http://schemas.openxmlformats.org/drawingml/2006/table">
            <a:tbl>
              <a:tblPr/>
              <a:tblGrid>
                <a:gridCol w="3274265"/>
              </a:tblGrid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TMS &amp; GEMBA, 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Ratio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and L&amp;D</a:t>
                      </a:r>
                      <a:endParaRPr lang="en-US" sz="1800" b="0" i="1" u="none" strike="noStrike" dirty="0"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392" marR="5392" marT="5392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7924800" y="1807630"/>
          <a:ext cx="3026833" cy="279712"/>
        </p:xfrm>
        <a:graphic>
          <a:graphicData uri="http://schemas.openxmlformats.org/drawingml/2006/table">
            <a:tbl>
              <a:tblPr/>
              <a:tblGrid>
                <a:gridCol w="3026833"/>
              </a:tblGrid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ABC, 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Aging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and Distribution</a:t>
                      </a:r>
                      <a:endParaRPr lang="en-US" sz="1800" b="0" i="1" u="none" strike="noStrike" dirty="0"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392" marR="5392" marT="5392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755508" y="4595178"/>
            <a:ext cx="14328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Measurement</a:t>
            </a:r>
            <a:endParaRPr lang="en-US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7455001" y="6247078"/>
          <a:ext cx="3466801" cy="279712"/>
        </p:xfrm>
        <a:graphic>
          <a:graphicData uri="http://schemas.openxmlformats.org/drawingml/2006/table">
            <a:tbl>
              <a:tblPr/>
              <a:tblGrid>
                <a:gridCol w="3466801"/>
              </a:tblGrid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Quality Metrics, 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Reports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and OTIF</a:t>
                      </a:r>
                      <a:endParaRPr lang="en-US" sz="1800" b="0" i="1" u="none" strike="noStrike" dirty="0"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392" marR="5392" marT="5392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459" y="3936204"/>
            <a:ext cx="3206087" cy="225251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68883" y="4302279"/>
            <a:ext cx="14919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Management</a:t>
            </a:r>
            <a:endParaRPr lang="en-US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/>
          </p:nvPr>
        </p:nvGraphicFramePr>
        <p:xfrm>
          <a:off x="821026" y="6242620"/>
          <a:ext cx="3229595" cy="279712"/>
        </p:xfrm>
        <a:graphic>
          <a:graphicData uri="http://schemas.openxmlformats.org/drawingml/2006/table">
            <a:tbl>
              <a:tblPr/>
              <a:tblGrid>
                <a:gridCol w="3229595"/>
              </a:tblGrid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Cost, 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SMT 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and Hoshin Kanri</a:t>
                      </a:r>
                      <a:endParaRPr lang="en-US" sz="1800" b="0" i="1" u="none" strike="noStrike" dirty="0"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392" marR="5392" marT="5392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23" name="Straight Arrow Connector 22"/>
          <p:cNvCxnSpPr/>
          <p:nvPr/>
        </p:nvCxnSpPr>
        <p:spPr>
          <a:xfrm>
            <a:off x="1440002" y="2964886"/>
            <a:ext cx="9435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055859" y="54928"/>
            <a:ext cx="8659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Material</a:t>
            </a:r>
            <a:endParaRPr lang="en-US" sz="1400" b="1" dirty="0">
              <a:solidFill>
                <a:srgbClr val="00B050"/>
              </a:solidFill>
            </a:endParaRPr>
          </a:p>
        </p:txBody>
      </p:sp>
      <p:graphicFrame>
        <p:nvGraphicFramePr>
          <p:cNvPr id="48" name="Chart 47"/>
          <p:cNvGraphicFramePr/>
          <p:nvPr>
            <p:extLst/>
          </p:nvPr>
        </p:nvGraphicFramePr>
        <p:xfrm>
          <a:off x="10396062" y="-14748"/>
          <a:ext cx="2514600" cy="6872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056671" y="4248721"/>
            <a:ext cx="8899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Method</a:t>
            </a:r>
            <a:endParaRPr lang="en-US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488995" y="2485463"/>
            <a:ext cx="2735938" cy="9361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Key Learnings</a:t>
            </a:r>
            <a:endParaRPr lang="en-US" sz="2700" b="1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201400" y="6584948"/>
            <a:ext cx="976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Q &amp; A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8986" y="93600"/>
            <a:ext cx="2925536" cy="171208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957321" y="53127"/>
            <a:ext cx="83227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Machine</a:t>
            </a:r>
            <a:endParaRPr lang="en-US" sz="1400" b="1" dirty="0">
              <a:solidFill>
                <a:srgbClr val="00B050"/>
              </a:solidFill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/>
          </p:nvPr>
        </p:nvGraphicFramePr>
        <p:xfrm>
          <a:off x="4050623" y="6247078"/>
          <a:ext cx="3404377" cy="279712"/>
        </p:xfrm>
        <a:graphic>
          <a:graphicData uri="http://schemas.openxmlformats.org/drawingml/2006/table">
            <a:tbl>
              <a:tblPr/>
              <a:tblGrid>
                <a:gridCol w="3404377"/>
              </a:tblGrid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Kaizen, 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Visual 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and Poka Yoke</a:t>
                      </a:r>
                      <a:endParaRPr lang="en-US" sz="1800" b="0" i="1" u="none" strike="noStrike" dirty="0"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392" marR="5392" marT="5392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2128227" y="2181827"/>
            <a:ext cx="745968" cy="783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128227" y="2964886"/>
            <a:ext cx="745968" cy="893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107009" y="2168541"/>
            <a:ext cx="745968" cy="783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9107009" y="2951600"/>
            <a:ext cx="745968" cy="893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15000" y="2168541"/>
            <a:ext cx="231658" cy="316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636034" y="3421587"/>
            <a:ext cx="310624" cy="2598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1201400" y="17267"/>
            <a:ext cx="9751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Learnings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35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60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5472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1" grpId="0">
        <p:bldAsOne/>
      </p:bldGraphic>
      <p:bldP spid="13" grpId="0" animBg="1"/>
      <p:bldP spid="31" grpId="0" animBg="1"/>
      <p:bldP spid="39" grpId="0" animBg="1"/>
      <p:bldP spid="47" grpId="0" animBg="1"/>
      <p:bldGraphic spid="48" grpId="0">
        <p:bldAsOne/>
      </p:bldGraphic>
      <p:bldP spid="30" grpId="0" animBg="1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59" y="-14748"/>
            <a:ext cx="211641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5763226" y="3418386"/>
            <a:ext cx="58674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For Further details, please contact </a:t>
            </a:r>
          </a:p>
          <a:p>
            <a:pPr algn="ctr"/>
            <a:r>
              <a:rPr lang="en-US" sz="20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 </a:t>
            </a:r>
            <a:r>
              <a:rPr lang="en-US" sz="20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Paul </a:t>
            </a:r>
            <a:r>
              <a:rPr lang="en-US" sz="20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Pandian, </a:t>
            </a:r>
          </a:p>
          <a:p>
            <a:pPr algn="ctr"/>
            <a:r>
              <a:rPr lang="en-US" sz="20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&amp; Excel Consultancy,</a:t>
            </a:r>
          </a:p>
          <a:p>
            <a:pPr algn="ctr"/>
            <a:r>
              <a:rPr lang="en-US" sz="20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Chennai, 600 064 Tamil Nadu</a:t>
            </a:r>
          </a:p>
          <a:p>
            <a:pPr algn="ctr"/>
            <a:r>
              <a:rPr lang="en-US" sz="20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GSTIN  No.33AINPP8802G1Z3 </a:t>
            </a:r>
          </a:p>
          <a:p>
            <a:pPr algn="ctr"/>
            <a:endParaRPr lang="en-US" sz="100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000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paulpandians@yahoo.com</a:t>
            </a:r>
            <a:r>
              <a:rPr lang="en-US" sz="2000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algn="ctr"/>
            <a:endParaRPr lang="en-US" sz="1000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0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Mobile: </a:t>
            </a:r>
            <a:r>
              <a:rPr lang="en-US" sz="20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   +91 99520  09596 </a:t>
            </a:r>
          </a:p>
          <a:p>
            <a:pPr algn="ctr"/>
            <a:endParaRPr lang="en-US" sz="1000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0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WhatsApp  +91 94458  74465</a:t>
            </a:r>
            <a:endParaRPr lang="en-US" sz="2000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719088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73371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27654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2866" y="5879622"/>
            <a:ext cx="653149" cy="6417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8079" y="2439256"/>
            <a:ext cx="67460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Thanks for </a:t>
            </a:r>
            <a:r>
              <a:rPr lang="en-US" sz="27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y</a:t>
            </a:r>
            <a:r>
              <a:rPr lang="en-US" sz="27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our </a:t>
            </a:r>
            <a:r>
              <a:rPr lang="en-US" sz="27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</a:t>
            </a:r>
            <a:r>
              <a:rPr lang="en-US" sz="27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ind </a:t>
            </a:r>
            <a:r>
              <a:rPr lang="en-US" sz="27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  <a:r>
              <a:rPr lang="en-US" sz="27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ttention </a:t>
            </a:r>
            <a:endParaRPr lang="en-IN" sz="2700" dirty="0">
              <a:solidFill>
                <a:srgbClr val="00B050"/>
              </a:solidFill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228600" y="-7067"/>
            <a:ext cx="2895600" cy="575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Thanks 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28948" y="6584948"/>
            <a:ext cx="1348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See </a:t>
            </a:r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you again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155" y="294130"/>
            <a:ext cx="5791200" cy="21442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84185">
            <a:off x="4024603" y="1047441"/>
            <a:ext cx="1874416" cy="718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1F6B267-535E-4A6A-BE03-C6F563093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08" y="2732288"/>
            <a:ext cx="3275976" cy="191591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1E542A2-849A-456E-96F2-17186BD9405A}"/>
              </a:ext>
            </a:extLst>
          </p:cNvPr>
          <p:cNvSpPr/>
          <p:nvPr/>
        </p:nvSpPr>
        <p:spPr>
          <a:xfrm>
            <a:off x="256228" y="4482188"/>
            <a:ext cx="5714376" cy="222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58"/>
              </a:lnSpc>
            </a:pPr>
            <a:r>
              <a:rPr lang="en-US" sz="2000" b="1" dirty="0">
                <a:solidFill>
                  <a:srgbClr val="E437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Selling Non Moving </a:t>
            </a:r>
            <a:r>
              <a:rPr lang="en-US" sz="2000" b="1" dirty="0" smtClean="0">
                <a:solidFill>
                  <a:srgbClr val="E437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stock</a:t>
            </a:r>
          </a:p>
          <a:p>
            <a:pPr>
              <a:lnSpc>
                <a:spcPts val="1458"/>
              </a:lnSpc>
            </a:pPr>
            <a:endParaRPr lang="en-US" sz="2000" b="1" dirty="0" smtClean="0">
              <a:solidFill>
                <a:srgbClr val="E437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58"/>
              </a:lnSpc>
            </a:pPr>
            <a:r>
              <a:rPr lang="en-US" sz="2000" b="1" dirty="0" smtClean="0">
                <a:solidFill>
                  <a:srgbClr val="E437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E437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58"/>
              </a:lnSpc>
            </a:pPr>
            <a:r>
              <a:rPr lang="en-US" sz="2000" b="1" dirty="0">
                <a:solidFill>
                  <a:srgbClr val="E437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 Marketing Enquiries</a:t>
            </a:r>
          </a:p>
          <a:p>
            <a:pPr>
              <a:lnSpc>
                <a:spcPts val="1458"/>
              </a:lnSpc>
            </a:pPr>
            <a:endParaRPr lang="en-US" sz="2000" b="1" dirty="0" smtClean="0">
              <a:solidFill>
                <a:srgbClr val="E437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58"/>
              </a:lnSpc>
            </a:pPr>
            <a:endParaRPr lang="en-US" sz="2000" b="1" dirty="0">
              <a:solidFill>
                <a:srgbClr val="E437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58"/>
              </a:lnSpc>
            </a:pPr>
            <a:r>
              <a:rPr lang="en-US" sz="2000" b="1" dirty="0">
                <a:solidFill>
                  <a:srgbClr val="E437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Mobile :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+91 75400 83990</a:t>
            </a:r>
          </a:p>
          <a:p>
            <a:pPr>
              <a:lnSpc>
                <a:spcPts val="1458"/>
              </a:lnSpc>
            </a:pPr>
            <a:endParaRPr lang="en-US" sz="2000" b="1" dirty="0">
              <a:solidFill>
                <a:srgbClr val="E437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58"/>
              </a:lnSpc>
            </a:pPr>
            <a:r>
              <a:rPr lang="en-US" sz="2000" b="1" dirty="0">
                <a:solidFill>
                  <a:srgbClr val="E437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458"/>
              </a:lnSpc>
            </a:pPr>
            <a:r>
              <a:rPr lang="en-US" sz="2000" b="1" dirty="0">
                <a:solidFill>
                  <a:srgbClr val="E437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   : </a:t>
            </a:r>
            <a:r>
              <a:rPr lang="en-US" sz="2000" b="1" dirty="0">
                <a:solidFill>
                  <a:srgbClr val="E4371A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MuthuKumar@Pharmainfosource.com</a:t>
            </a:r>
            <a:endParaRPr lang="en-US" sz="2000" b="1" dirty="0">
              <a:solidFill>
                <a:srgbClr val="E437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58"/>
              </a:lnSpc>
            </a:pPr>
            <a:endParaRPr lang="en-US" sz="2000" b="1" dirty="0">
              <a:solidFill>
                <a:srgbClr val="E437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82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88549" y="3910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0889284" y="6550223"/>
            <a:ext cx="1288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Configuration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342419" y="72871"/>
            <a:ext cx="1448622" cy="575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Concept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418" y="687556"/>
            <a:ext cx="116971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Ishikawa 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Diagram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 (also called 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Fishbone Diagram or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 cause-and-effect 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diagram) is an effective Japanese Lean Management tool, which is practiced across all types of Industries for achieving any specific goals. Let’s see, how we can use the same concept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to analyse 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and achieve Operational Excellence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36692" y="3749929"/>
            <a:ext cx="9982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98407" y="2775690"/>
            <a:ext cx="990600" cy="1002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685497" y="3777920"/>
            <a:ext cx="1003510" cy="958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23329" y="2747699"/>
            <a:ext cx="990600" cy="1002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010419" y="3749929"/>
            <a:ext cx="1003510" cy="958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634118" y="2747699"/>
            <a:ext cx="990600" cy="1002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621208" y="3749929"/>
            <a:ext cx="1003510" cy="958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889284" y="3394920"/>
            <a:ext cx="911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OPEX </a:t>
            </a:r>
          </a:p>
          <a:p>
            <a:r>
              <a:rPr lang="en-US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(Effect)</a:t>
            </a:r>
            <a:endParaRPr lang="en-US" b="1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3" name="Cloud 32"/>
          <p:cNvSpPr/>
          <p:nvPr/>
        </p:nvSpPr>
        <p:spPr>
          <a:xfrm>
            <a:off x="3926966" y="2055335"/>
            <a:ext cx="2405036" cy="68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M2  </a:t>
            </a:r>
          </a:p>
          <a:p>
            <a:pPr algn="ctr"/>
            <a:r>
              <a:rPr lang="en-US" dirty="0" smtClean="0"/>
              <a:t>Machine</a:t>
            </a:r>
            <a:endParaRPr lang="en-US" dirty="0"/>
          </a:p>
        </p:txBody>
      </p:sp>
      <p:sp>
        <p:nvSpPr>
          <p:cNvPr id="34" name="Cloud 33"/>
          <p:cNvSpPr/>
          <p:nvPr/>
        </p:nvSpPr>
        <p:spPr>
          <a:xfrm>
            <a:off x="475661" y="2053309"/>
            <a:ext cx="2405036" cy="68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M3 </a:t>
            </a:r>
          </a:p>
          <a:p>
            <a:pPr algn="ctr"/>
            <a:r>
              <a:rPr lang="en-US" dirty="0" smtClean="0"/>
              <a:t>Material</a:t>
            </a:r>
            <a:endParaRPr lang="en-US" dirty="0"/>
          </a:p>
        </p:txBody>
      </p:sp>
      <p:sp>
        <p:nvSpPr>
          <p:cNvPr id="35" name="Cloud 34"/>
          <p:cNvSpPr/>
          <p:nvPr/>
        </p:nvSpPr>
        <p:spPr>
          <a:xfrm>
            <a:off x="7431600" y="2032695"/>
            <a:ext cx="2405036" cy="68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M1 </a:t>
            </a:r>
          </a:p>
          <a:p>
            <a:pPr algn="ctr"/>
            <a:r>
              <a:rPr lang="en-US" dirty="0" smtClean="0"/>
              <a:t>Man</a:t>
            </a:r>
            <a:endParaRPr lang="en-US" dirty="0"/>
          </a:p>
        </p:txBody>
      </p:sp>
      <p:sp>
        <p:nvSpPr>
          <p:cNvPr id="36" name="Cloud 35"/>
          <p:cNvSpPr/>
          <p:nvPr/>
        </p:nvSpPr>
        <p:spPr>
          <a:xfrm>
            <a:off x="7415455" y="4621147"/>
            <a:ext cx="2405036" cy="68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M4   </a:t>
            </a:r>
          </a:p>
          <a:p>
            <a:pPr algn="ctr"/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37" name="Cloud 36"/>
          <p:cNvSpPr/>
          <p:nvPr/>
        </p:nvSpPr>
        <p:spPr>
          <a:xfrm>
            <a:off x="3780203" y="4604181"/>
            <a:ext cx="2405036" cy="68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M5 Measurement</a:t>
            </a:r>
            <a:endParaRPr lang="en-US" dirty="0"/>
          </a:p>
        </p:txBody>
      </p:sp>
      <p:sp>
        <p:nvSpPr>
          <p:cNvPr id="38" name="Cloud 37"/>
          <p:cNvSpPr/>
          <p:nvPr/>
        </p:nvSpPr>
        <p:spPr>
          <a:xfrm>
            <a:off x="482979" y="4556456"/>
            <a:ext cx="2405036" cy="68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M6 Management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0134600" y="17267"/>
            <a:ext cx="20419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Operational </a:t>
            </a:r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256" y="5856472"/>
            <a:ext cx="653149" cy="64170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4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47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81026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58941" y="46748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1466686" y="685800"/>
          <a:ext cx="9527334" cy="5584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8343900" y="1194116"/>
            <a:ext cx="35814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b" anchorCtr="1">
            <a:spAutoFit/>
          </a:bodyPr>
          <a:lstStyle/>
          <a:p>
            <a:pPr algn="ctr"/>
            <a:r>
              <a:rPr lang="en-CA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Time and Motion Study, Headcount Ratio &amp; Learning and Development.</a:t>
            </a:r>
            <a:endParaRPr lang="en-CA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33126" y="2941756"/>
            <a:ext cx="2483443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b" anchorCtr="1">
            <a:spAutoFit/>
          </a:bodyPr>
          <a:lstStyle/>
          <a:p>
            <a:r>
              <a:rPr lang="en-CA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Value Stream Mapping, OEE &amp; Losses.</a:t>
            </a:r>
            <a:endParaRPr lang="en-CA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3066" y="5289562"/>
            <a:ext cx="351921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b" anchorCtr="1">
            <a:spAutoFit/>
          </a:bodyPr>
          <a:lstStyle/>
          <a:p>
            <a:r>
              <a:rPr lang="en-CA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Kaizen, Visuals &amp; Poka Yoke.</a:t>
            </a:r>
            <a:endParaRPr lang="en-CA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5505" y="2939834"/>
            <a:ext cx="3050333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b" anchorCtr="1">
            <a:spAutoFit/>
          </a:bodyPr>
          <a:lstStyle/>
          <a:p>
            <a:pPr algn="ctr"/>
            <a:r>
              <a:rPr lang="en-CA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Quality Metrics, Golden Batch </a:t>
            </a:r>
          </a:p>
          <a:p>
            <a:pPr algn="ctr"/>
            <a:r>
              <a:rPr lang="en-CA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&amp; OTIF.</a:t>
            </a:r>
            <a:endParaRPr lang="en-CA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0150" y="1194080"/>
            <a:ext cx="3666686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b" anchorCtr="1">
            <a:spAutoFit/>
          </a:bodyPr>
          <a:lstStyle/>
          <a:p>
            <a:pPr algn="ctr"/>
            <a:r>
              <a:rPr lang="en-CA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Cost Management, Capacity Management &amp; Self Managing Team.</a:t>
            </a:r>
            <a:endParaRPr lang="en-CA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Content Placeholder 5"/>
          <p:cNvSpPr txBox="1">
            <a:spLocks/>
          </p:cNvSpPr>
          <p:nvPr/>
        </p:nvSpPr>
        <p:spPr>
          <a:xfrm>
            <a:off x="304801" y="37077"/>
            <a:ext cx="2669334" cy="575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Configuration</a:t>
            </a: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353800" y="6550223"/>
            <a:ext cx="824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enefits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34600" y="17267"/>
            <a:ext cx="20419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Operational </a:t>
            </a:r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6256" y="5856472"/>
            <a:ext cx="653149" cy="6417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14645" y="5335729"/>
            <a:ext cx="4052277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b" anchorCtr="1">
            <a:spAutoFit/>
          </a:bodyPr>
          <a:lstStyle/>
          <a:p>
            <a:pPr algn="ctr"/>
            <a:r>
              <a:rPr lang="en-CA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ABC of Inventory, Aging of Inventory &amp; Inventory Distribution</a:t>
            </a:r>
            <a:endParaRPr lang="en-CA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5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5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41252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2" grpId="0" animBg="1"/>
      <p:bldP spid="13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834" y="158802"/>
            <a:ext cx="3804401" cy="16587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7916" y="1849532"/>
            <a:ext cx="368299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B050"/>
                </a:solidFill>
              </a:rPr>
              <a:t>Equipment Train </a:t>
            </a:r>
            <a:r>
              <a:rPr lang="en-US" sz="1400" i="1" smtClean="0">
                <a:solidFill>
                  <a:srgbClr val="00B050"/>
                </a:solidFill>
              </a:rPr>
              <a:t>with the best </a:t>
            </a:r>
            <a:r>
              <a:rPr lang="en-US" sz="1400" i="1" dirty="0" smtClean="0">
                <a:solidFill>
                  <a:srgbClr val="00B050"/>
                </a:solidFill>
              </a:rPr>
              <a:t>throughput.</a:t>
            </a:r>
          </a:p>
          <a:p>
            <a:pPr algn="ctr"/>
            <a:r>
              <a:rPr lang="en-US" sz="1400" i="1" dirty="0">
                <a:solidFill>
                  <a:srgbClr val="0000FF"/>
                </a:solidFill>
              </a:rPr>
              <a:t>Ways for Achieving World Class </a:t>
            </a:r>
            <a:r>
              <a:rPr lang="en-US" sz="1400" i="1" dirty="0" smtClean="0">
                <a:solidFill>
                  <a:srgbClr val="0000FF"/>
                </a:solidFill>
              </a:rPr>
              <a:t>OEE.</a:t>
            </a:r>
            <a:endParaRPr lang="en-US" sz="1400" i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146" y="110726"/>
            <a:ext cx="3911992" cy="17197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702112" y="622507"/>
            <a:ext cx="86914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B050"/>
                </a:solidFill>
              </a:rPr>
              <a:t>Material</a:t>
            </a:r>
            <a:endParaRPr lang="en-US" sz="1400" i="1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34625" y="330653"/>
            <a:ext cx="84670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i="1" smtClean="0">
                <a:solidFill>
                  <a:srgbClr val="00B050"/>
                </a:solidFill>
              </a:rPr>
              <a:t>Machine</a:t>
            </a:r>
            <a:endParaRPr lang="en-US" sz="1400" i="1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81361" y="1839952"/>
            <a:ext cx="3192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00FF"/>
                </a:solidFill>
              </a:rPr>
              <a:t>How to have the Best </a:t>
            </a:r>
          </a:p>
          <a:p>
            <a:pPr algn="ctr"/>
            <a:r>
              <a:rPr lang="en-US" sz="1400" i="1" dirty="0" smtClean="0">
                <a:solidFill>
                  <a:srgbClr val="0000FF"/>
                </a:solidFill>
              </a:rPr>
              <a:t>Inventory Turnover Ratio.</a:t>
            </a:r>
            <a:endParaRPr lang="en-US" sz="1400" i="1" dirty="0">
              <a:solidFill>
                <a:srgbClr val="0000FF"/>
              </a:solidFill>
            </a:endParaRPr>
          </a:p>
        </p:txBody>
      </p:sp>
      <p:pic>
        <p:nvPicPr>
          <p:cNvPr id="21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593816" y="4020611"/>
            <a:ext cx="3581401" cy="21037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023" y="3849126"/>
            <a:ext cx="4267200" cy="2205969"/>
          </a:xfrm>
          <a:prstGeom prst="rect">
            <a:avLst/>
          </a:prstGeom>
          <a:ln w="22225"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6144330" y="3979145"/>
            <a:ext cx="127310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i="1" smtClean="0">
                <a:solidFill>
                  <a:srgbClr val="00B050"/>
                </a:solidFill>
              </a:rPr>
              <a:t>Measurement</a:t>
            </a:r>
            <a:endParaRPr lang="en-US" sz="1400" i="1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17834" y="5822664"/>
            <a:ext cx="271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“You can’t manage, what you don’t measure”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76" y="3953682"/>
            <a:ext cx="3607337" cy="220596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427809" y="3956607"/>
            <a:ext cx="12666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i="1" smtClean="0">
                <a:solidFill>
                  <a:srgbClr val="00B050"/>
                </a:solidFill>
              </a:rPr>
              <a:t>Management </a:t>
            </a:r>
            <a:endParaRPr lang="en-US" sz="1400" i="1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03754" y="6097269"/>
            <a:ext cx="147829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00FF"/>
                </a:solidFill>
              </a:rPr>
              <a:t>Healthy Culture</a:t>
            </a:r>
            <a:endParaRPr lang="en-US" sz="1400" i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783709" y="4087137"/>
            <a:ext cx="7873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i="1" smtClean="0">
                <a:solidFill>
                  <a:srgbClr val="00B050"/>
                </a:solidFill>
              </a:rPr>
              <a:t>Method</a:t>
            </a:r>
            <a:endParaRPr lang="en-US" sz="1400" i="1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68" y="183666"/>
            <a:ext cx="3366531" cy="163682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662410" y="274963"/>
            <a:ext cx="5132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B050"/>
                </a:solidFill>
              </a:rPr>
              <a:t>Man</a:t>
            </a:r>
            <a:endParaRPr lang="en-US" sz="1400" i="1" dirty="0">
              <a:solidFill>
                <a:srgbClr val="00B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8234" y="1863102"/>
            <a:ext cx="32856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00FF"/>
                </a:solidFill>
              </a:rPr>
              <a:t>Human Capital-</a:t>
            </a:r>
            <a:r>
              <a:rPr lang="en-US" sz="1400" i="1" dirty="0">
                <a:solidFill>
                  <a:srgbClr val="00B050"/>
                </a:solidFill>
              </a:rPr>
              <a:t> </a:t>
            </a:r>
            <a:r>
              <a:rPr lang="en-US" sz="1400" i="1" dirty="0" smtClean="0">
                <a:solidFill>
                  <a:srgbClr val="00B050"/>
                </a:solidFill>
              </a:rPr>
              <a:t>For Identification and Retention of the </a:t>
            </a:r>
            <a:r>
              <a:rPr lang="en-US" sz="1400" i="1" dirty="0">
                <a:solidFill>
                  <a:srgbClr val="00B050"/>
                </a:solidFill>
              </a:rPr>
              <a:t>b</a:t>
            </a:r>
            <a:r>
              <a:rPr lang="en-US" sz="1400" i="1" dirty="0" smtClean="0">
                <a:solidFill>
                  <a:srgbClr val="00B050"/>
                </a:solidFill>
              </a:rPr>
              <a:t>est talents.</a:t>
            </a:r>
            <a:endParaRPr lang="en-US" sz="1400" i="1" dirty="0">
              <a:solidFill>
                <a:srgbClr val="00B05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72068" y="3201365"/>
            <a:ext cx="113397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4967442" y="2683786"/>
            <a:ext cx="2735938" cy="936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4936" y="2734031"/>
            <a:ext cx="2520950" cy="83563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133600" y="2199135"/>
            <a:ext cx="990600" cy="1002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120690" y="3201365"/>
            <a:ext cx="1003510" cy="958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0008743" y="2288754"/>
            <a:ext cx="990600" cy="928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9997168" y="3217255"/>
            <a:ext cx="990600" cy="828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43" idx="0"/>
          </p:cNvCxnSpPr>
          <p:nvPr/>
        </p:nvCxnSpPr>
        <p:spPr>
          <a:xfrm>
            <a:off x="5943600" y="2189555"/>
            <a:ext cx="391811" cy="4942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43" idx="2"/>
          </p:cNvCxnSpPr>
          <p:nvPr/>
        </p:nvCxnSpPr>
        <p:spPr>
          <a:xfrm flipV="1">
            <a:off x="5791200" y="3619909"/>
            <a:ext cx="544211" cy="467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614156" y="5557052"/>
            <a:ext cx="3367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Ways for Continual Improvement</a:t>
            </a:r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353800" y="6550223"/>
            <a:ext cx="824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M1 Man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6256" y="5856472"/>
            <a:ext cx="653149" cy="64170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34600" y="17267"/>
            <a:ext cx="20419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Operational </a:t>
            </a:r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6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57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22666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0" grpId="0" animBg="1"/>
      <p:bldP spid="25" grpId="0"/>
      <p:bldP spid="24" grpId="0" animBg="1"/>
      <p:bldP spid="27" grpId="0"/>
      <p:bldP spid="29" grpId="0" animBg="1"/>
      <p:bldP spid="31" grpId="0" animBg="1"/>
      <p:bldP spid="33" grpId="0" animBg="1"/>
      <p:bldP spid="32" grpId="0" animBg="1"/>
      <p:bldP spid="34" grpId="0" animBg="1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82" y="509978"/>
            <a:ext cx="2920314" cy="22291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7125" y="2657176"/>
            <a:ext cx="2581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Time Motion Study </a:t>
            </a:r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TMS)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824" y="3747312"/>
            <a:ext cx="3817622" cy="261183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462899" y="2657176"/>
            <a:ext cx="387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</a:rPr>
              <a:t>Headcount </a:t>
            </a:r>
            <a:r>
              <a:rPr lang="en-US" i="1" smtClean="0">
                <a:solidFill>
                  <a:srgbClr val="0033CC"/>
                </a:solidFill>
                <a:latin typeface="Times New Roman" charset="0"/>
                <a:ea typeface="Times New Roman" charset="0"/>
                <a:cs typeface="Times New Roman" charset="0"/>
              </a:rPr>
              <a:t>Ratio Distribution</a:t>
            </a:r>
            <a:endParaRPr lang="en-US" i="1" dirty="0">
              <a:solidFill>
                <a:srgbClr val="0033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311066" y="-5374"/>
            <a:ext cx="2999291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Activities Planned</a:t>
            </a:r>
            <a:r>
              <a:rPr lang="en-CA" sz="2800" b="1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77600" y="17267"/>
            <a:ext cx="8989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M1 Man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42003" y="6550223"/>
            <a:ext cx="635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TMS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3205" y="598981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Learning &amp; Development (</a:t>
            </a:r>
            <a:r>
              <a:rPr lang="en-US" i="1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L&amp;D)</a:t>
            </a:r>
            <a:endParaRPr lang="en-US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24" y="471899"/>
            <a:ext cx="3403600" cy="21526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6256" y="5856472"/>
            <a:ext cx="653149" cy="6417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" name="Cloud 27"/>
          <p:cNvSpPr/>
          <p:nvPr/>
        </p:nvSpPr>
        <p:spPr>
          <a:xfrm>
            <a:off x="4144029" y="1747067"/>
            <a:ext cx="3733800" cy="22860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M1 Man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7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4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200587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899" y="2121639"/>
            <a:ext cx="11508533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GEMBA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Walk can be effectively used for TMS, as GEMBA focuses to understand the value stream and its problems rather than results. </a:t>
            </a:r>
          </a:p>
          <a:p>
            <a:endParaRPr lang="en-US" b="1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GEMBA</a:t>
            </a:r>
            <a:r>
              <a:rPr lang="en-US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is a Japanese term meaning “The Actual Place”. GEMBA Walk is an opportunity for operating people. </a:t>
            </a:r>
            <a:endParaRPr lang="en-US" i="1" dirty="0">
              <a:solidFill>
                <a:srgbClr val="0033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509" y="603811"/>
            <a:ext cx="11508533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Time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and motion study(TMS) will be done for key functions and best alternatives will be suggested, based on Industries best practices. Eg.,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Manual Vs Simple Automation, Carbon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pack size/Catalyst pack size. </a:t>
            </a:r>
          </a:p>
          <a:p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TMS is defined as a systematic investigation and analysis of the movements(of material) needed to get the work done.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738" y="3496461"/>
            <a:ext cx="3049353" cy="2808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916" y="3496695"/>
            <a:ext cx="3054157" cy="28089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84" y="3510472"/>
            <a:ext cx="2827558" cy="28390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839418" y="5248726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  <a:hlinkClick r:id="rId5" action="ppaction://hlinkpres?slideindex=1&amp;slidetitle="/>
              </a:rPr>
              <a:t>Case Study 1.pptx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77600" y="17267"/>
            <a:ext cx="8989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M1 Man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44200" y="6550223"/>
            <a:ext cx="1433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Headcount Ratio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Content Placeholder 5"/>
          <p:cNvSpPr txBox="1">
            <a:spLocks/>
          </p:cNvSpPr>
          <p:nvPr/>
        </p:nvSpPr>
        <p:spPr>
          <a:xfrm>
            <a:off x="313134" y="-4590"/>
            <a:ext cx="6231588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Time and Motion Study - Gemba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6256" y="5856472"/>
            <a:ext cx="653149" cy="6417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8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2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63375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1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914400" y="952500"/>
            <a:ext cx="8077200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Font typeface="Wingdings" pitchFamily="2" charset="2"/>
              <a:buChar char="Ø"/>
            </a:pPr>
            <a:endParaRPr lang="en-IN" sz="1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2">
              <a:buFont typeface="Wingdings" pitchFamily="2" charset="2"/>
              <a:buChar char="Ø"/>
            </a:pPr>
            <a:endParaRPr lang="en-US" sz="1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3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en-US" sz="23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en-IN" sz="23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864" y="1374871"/>
            <a:ext cx="1142226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Attrition rate Vs Freshers Induction across all functions with Training both in class room and at GEMBA. </a:t>
            </a:r>
            <a:endParaRPr lang="en-US" sz="1400" i="1" dirty="0">
              <a:solidFill>
                <a:srgbClr val="0033CC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000" i="1" dirty="0">
              <a:solidFill>
                <a:srgbClr val="0033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484" y="624491"/>
            <a:ext cx="114222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Maintaining optimum Headcount ratio (of various levels), across all functions is the key to ensure Right People at the Right Time and Right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Pric</a:t>
            </a:r>
            <a:r>
              <a:rPr lang="en-US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e.</a:t>
            </a:r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8864" y="1902850"/>
            <a:ext cx="11420271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Learning and Development should be a core responsibility of Human Resources which will help HR to maintain Headcount ratio at optimum level.</a:t>
            </a:r>
          </a:p>
          <a:p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9505" y="2696857"/>
            <a:ext cx="909342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Impact of Headcount ratio on Overheads – a Comparison</a:t>
            </a:r>
            <a:endParaRPr lang="en-US" sz="1000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471109187"/>
              </p:ext>
            </p:extLst>
          </p:nvPr>
        </p:nvGraphicFramePr>
        <p:xfrm>
          <a:off x="699784" y="3170458"/>
          <a:ext cx="5171882" cy="3270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159899420"/>
              </p:ext>
            </p:extLst>
          </p:nvPr>
        </p:nvGraphicFramePr>
        <p:xfrm>
          <a:off x="6436771" y="2730521"/>
          <a:ext cx="5484086" cy="3688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38600" y="4737814"/>
            <a:ext cx="63511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15 %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8984" y="4925191"/>
            <a:ext cx="131318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Production </a:t>
            </a:r>
          </a:p>
          <a:p>
            <a:pPr algn="ctr"/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Distribution</a:t>
            </a:r>
            <a:endParaRPr lang="en-US" i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277600" y="17267"/>
            <a:ext cx="8989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M1 Man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82400" y="6550223"/>
            <a:ext cx="595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L&amp;D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>
            <a:off x="324706" y="-4590"/>
            <a:ext cx="2750298" cy="52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 3" charset="2"/>
              <a:buNone/>
              <a:defRPr/>
            </a:pPr>
            <a:r>
              <a:rPr lang="en-CA" sz="28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Headcount Ratio</a:t>
            </a: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CA" sz="2800" b="1" i="1" dirty="0" smtClean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09600" indent="-609600">
              <a:buFont typeface="Wingdings 3" charset="2"/>
              <a:buNone/>
              <a:defRPr/>
            </a:pP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59" y="-14748"/>
            <a:ext cx="287842" cy="69249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rgbClr val="0096FF"/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6256" y="5856472"/>
            <a:ext cx="653149" cy="64170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074665" y="6309567"/>
            <a:ext cx="209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Connect For Excellence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054755" y="66140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809038" y="66738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563321" y="6733661"/>
            <a:ext cx="5486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858" y="6497658"/>
            <a:ext cx="415676" cy="3651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9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A89E773-92EA-432B-A8EF-4CA9CDC46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5977476"/>
            <a:ext cx="1350070" cy="518317"/>
          </a:xfrm>
          <a:prstGeom prst="rect">
            <a:avLst/>
          </a:prstGeom>
        </p:spPr>
      </p:pic>
      <p:sp>
        <p:nvSpPr>
          <p:cNvPr id="34" name="object 8">
            <a:extLst>
              <a:ext uri="{FF2B5EF4-FFF2-40B4-BE49-F238E27FC236}">
                <a16:creationId xmlns:a16="http://schemas.microsoft.com/office/drawing/2014/main" xmlns="" id="{7724FF2A-3257-4606-ADFE-8497B6991810}"/>
              </a:ext>
            </a:extLst>
          </p:cNvPr>
          <p:cNvSpPr txBox="1"/>
          <p:nvPr/>
        </p:nvSpPr>
        <p:spPr>
          <a:xfrm>
            <a:off x="341692" y="6453530"/>
            <a:ext cx="2202766" cy="367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E4371A"/>
                </a:solidFill>
                <a:latin typeface="Arial Narrow" panose="020B0606020202030204" pitchFamily="34" charset="0"/>
                <a:cs typeface="UCPWCQ+TimesNewRomanPS-BoldMT"/>
              </a:rPr>
              <a:t>Selling Non Moving stock?  Reach us </a:t>
            </a:r>
          </a:p>
          <a:p>
            <a:pPr marL="0" marR="0">
              <a:lnSpc>
                <a:spcPts val="145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UCPWCQ+TimesNewRomanPS-BoldMT"/>
              </a:rPr>
              <a:t> MuthuKumar@Pharmainfosource.com</a:t>
            </a:r>
            <a:endParaRPr sz="11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UCPWCQ+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72595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16" grpId="0" animBg="1"/>
      <p:bldP spid="12" grpId="0" animBg="1"/>
      <p:bldGraphic spid="2" grpId="1">
        <p:bldAsOne/>
      </p:bldGraphic>
      <p:bldGraphic spid="20" grpId="1">
        <p:bldAsOne/>
      </p:bldGraphic>
      <p:bldP spid="3" grpId="0" animBg="1"/>
      <p:bldP spid="21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11269</TotalTime>
  <Words>2737</Words>
  <Application>Microsoft Macintosh PowerPoint</Application>
  <PresentationFormat>Widescreen</PresentationFormat>
  <Paragraphs>2003</Paragraphs>
  <Slides>36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 Narrow</vt:lpstr>
      <vt:lpstr>Calibri</vt:lpstr>
      <vt:lpstr>Cambria</vt:lpstr>
      <vt:lpstr>Tahoma</vt:lpstr>
      <vt:lpstr>Times New Roman</vt:lpstr>
      <vt:lpstr>Trebuchet MS</vt:lpstr>
      <vt:lpstr>UCPWCQ+TimesNewRomanPS-BoldMT</vt:lpstr>
      <vt:lpstr>Wingdings</vt:lpstr>
      <vt:lpstr>Wingdings 3</vt:lpstr>
      <vt:lpstr>Arial</vt:lpstr>
      <vt:lpstr>Facet</vt:lpstr>
      <vt:lpstr>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MANUFACTURING PRACTICES</dc:title>
  <dc:creator>PAUL PANDIAN</dc:creator>
  <cp:lastModifiedBy>Microsoft Office User</cp:lastModifiedBy>
  <cp:revision>2062</cp:revision>
  <cp:lastPrinted>2020-07-26T03:00:06Z</cp:lastPrinted>
  <dcterms:created xsi:type="dcterms:W3CDTF">2006-08-16T00:00:00Z</dcterms:created>
  <dcterms:modified xsi:type="dcterms:W3CDTF">2021-05-05T06:33:37Z</dcterms:modified>
</cp:coreProperties>
</file>